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302" r:id="rId3"/>
    <p:sldId id="296" r:id="rId4"/>
    <p:sldId id="297" r:id="rId5"/>
    <p:sldId id="298" r:id="rId6"/>
    <p:sldId id="287" r:id="rId7"/>
    <p:sldId id="288" r:id="rId8"/>
    <p:sldId id="289" r:id="rId9"/>
    <p:sldId id="303" r:id="rId10"/>
    <p:sldId id="304" r:id="rId11"/>
    <p:sldId id="305" r:id="rId12"/>
    <p:sldId id="306" r:id="rId13"/>
    <p:sldId id="307" r:id="rId14"/>
    <p:sldId id="310" r:id="rId15"/>
    <p:sldId id="311" r:id="rId16"/>
    <p:sldId id="312" r:id="rId17"/>
    <p:sldId id="313" r:id="rId18"/>
    <p:sldId id="290" r:id="rId19"/>
    <p:sldId id="314" r:id="rId20"/>
    <p:sldId id="315" r:id="rId21"/>
    <p:sldId id="316" r:id="rId22"/>
    <p:sldId id="317" r:id="rId23"/>
    <p:sldId id="318" r:id="rId24"/>
    <p:sldId id="320" r:id="rId25"/>
    <p:sldId id="321" r:id="rId26"/>
    <p:sldId id="273" r:id="rId27"/>
    <p:sldId id="272" r:id="rId28"/>
    <p:sldId id="274" r:id="rId29"/>
    <p:sldId id="275" r:id="rId30"/>
    <p:sldId id="276" r:id="rId31"/>
    <p:sldId id="277" r:id="rId32"/>
    <p:sldId id="278" r:id="rId33"/>
    <p:sldId id="279" r:id="rId34"/>
    <p:sldId id="280" r:id="rId35"/>
    <p:sldId id="281" r:id="rId36"/>
    <p:sldId id="282" r:id="rId37"/>
    <p:sldId id="283" r:id="rId38"/>
    <p:sldId id="285" r:id="rId39"/>
    <p:sldId id="286" r:id="rId40"/>
    <p:sldId id="284" r:id="rId41"/>
    <p:sldId id="291" r:id="rId42"/>
    <p:sldId id="301" r:id="rId43"/>
    <p:sldId id="292" r:id="rId44"/>
    <p:sldId id="293" r:id="rId45"/>
    <p:sldId id="294" r:id="rId46"/>
    <p:sldId id="299" r:id="rId47"/>
    <p:sldId id="322" r:id="rId4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6A888CED-1808-40FE-8012-2F306AF9353F}">
          <p14:sldIdLst>
            <p14:sldId id="256"/>
          </p14:sldIdLst>
        </p14:section>
        <p14:section name="未命名的章節" id="{B9077601-B90A-4E60-8485-ED75C5EBDCE2}">
          <p14:sldIdLst>
            <p14:sldId id="302"/>
            <p14:sldId id="296"/>
            <p14:sldId id="297"/>
            <p14:sldId id="298"/>
          </p14:sldIdLst>
        </p14:section>
        <p14:section name="首頁" id="{4E52C729-2574-433E-8919-7A97F18F1587}">
          <p14:sldIdLst>
            <p14:sldId id="287"/>
          </p14:sldIdLst>
        </p14:section>
        <p14:section name="抽牌" id="{5EF3CEFE-35B8-464D-8BAF-910A10577DC3}">
          <p14:sldIdLst>
            <p14:sldId id="288"/>
            <p14:sldId id="289"/>
          </p14:sldIdLst>
        </p14:section>
        <p14:section name="點餐" id="{D725186E-A8CB-4E61-B563-F13373AC343D}">
          <p14:sldIdLst>
            <p14:sldId id="303"/>
            <p14:sldId id="304"/>
            <p14:sldId id="305"/>
            <p14:sldId id="306"/>
            <p14:sldId id="307"/>
          </p14:sldIdLst>
        </p14:section>
        <p14:section name="廚房" id="{7629B935-2282-4641-94E2-E3F22A82666F}">
          <p14:sldIdLst>
            <p14:sldId id="310"/>
            <p14:sldId id="311"/>
            <p14:sldId id="312"/>
            <p14:sldId id="313"/>
          </p14:sldIdLst>
        </p14:section>
        <p14:section name="訂單" id="{DE05085F-4FE0-489B-A060-7251FE052EE9}">
          <p14:sldIdLst>
            <p14:sldId id="290"/>
          </p14:sldIdLst>
        </p14:section>
        <p14:section name="結帳" id="{A5B1EEAB-7EF7-4B06-88EC-AF81F1F7E6B9}">
          <p14:sldIdLst>
            <p14:sldId id="314"/>
            <p14:sldId id="315"/>
            <p14:sldId id="316"/>
            <p14:sldId id="317"/>
            <p14:sldId id="318"/>
            <p14:sldId id="320"/>
            <p14:sldId id="321"/>
          </p14:sldIdLst>
        </p14:section>
        <p14:section name="物料" id="{1D786E24-49CD-4656-9352-EF801F82F363}">
          <p14:sldIdLst>
            <p14:sldId id="273"/>
            <p14:sldId id="272"/>
            <p14:sldId id="274"/>
            <p14:sldId id="275"/>
            <p14:sldId id="276"/>
            <p14:sldId id="277"/>
            <p14:sldId id="278"/>
            <p14:sldId id="279"/>
            <p14:sldId id="280"/>
            <p14:sldId id="281"/>
            <p14:sldId id="282"/>
            <p14:sldId id="283"/>
            <p14:sldId id="285"/>
            <p14:sldId id="286"/>
            <p14:sldId id="284"/>
          </p14:sldIdLst>
        </p14:section>
        <p14:section name="營業" id="{4001D76A-A9E3-4ACF-8AC3-4EBC437DFB40}">
          <p14:sldIdLst>
            <p14:sldId id="291"/>
          </p14:sldIdLst>
        </p14:section>
        <p14:section name="系統" id="{B6A85A71-D968-4338-9712-5C0CD72263E9}">
          <p14:sldIdLst>
            <p14:sldId id="301"/>
            <p14:sldId id="292"/>
            <p14:sldId id="293"/>
            <p14:sldId id="294"/>
          </p14:sldIdLst>
        </p14:section>
        <p14:section name="展望" id="{EE2D89D5-3E4B-4020-BE47-E290707325AC}">
          <p14:sldIdLst>
            <p14:sldId id="299"/>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0190" autoAdjust="0"/>
  </p:normalViewPr>
  <p:slideViewPr>
    <p:cSldViewPr>
      <p:cViewPr>
        <p:scale>
          <a:sx n="66" d="100"/>
          <a:sy n="66" d="100"/>
        </p:scale>
        <p:origin x="-2094" y="-432"/>
      </p:cViewPr>
      <p:guideLst>
        <p:guide orient="horz" pos="2160"/>
        <p:guide pos="2880"/>
      </p:guideLst>
    </p:cSldViewPr>
  </p:slideViewPr>
  <p:outlineViewPr>
    <p:cViewPr>
      <p:scale>
        <a:sx n="33" d="100"/>
        <a:sy n="33" d="100"/>
      </p:scale>
      <p:origin x="0" y="465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289061-A7C1-41C4-8970-E8843A06E54B}" type="datetimeFigureOut">
              <a:rPr lang="zh-TW" altLang="en-US" smtClean="0"/>
              <a:t>2019/1/23</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A25803-B2AA-4F07-9A14-30FAC1FDE654}" type="slidenum">
              <a:rPr lang="zh-TW" altLang="en-US" smtClean="0"/>
              <a:t>‹#›</a:t>
            </a:fld>
            <a:endParaRPr lang="zh-TW" altLang="en-US"/>
          </a:p>
        </p:txBody>
      </p:sp>
    </p:spTree>
    <p:extLst>
      <p:ext uri="{BB962C8B-B14F-4D97-AF65-F5344CB8AC3E}">
        <p14:creationId xmlns:p14="http://schemas.microsoft.com/office/powerpoint/2010/main" val="14720254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2FFD4-A728-44F2-A7D9-F61883BE0EB4}" type="datetimeFigureOut">
              <a:rPr lang="zh-TW" altLang="en-US" smtClean="0"/>
              <a:pPr/>
              <a:t>2019/1/23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6143B8-4790-4BE5-8429-BE0F206E3078}" type="slidenum">
              <a:rPr lang="zh-TW" altLang="en-US" smtClean="0"/>
              <a:pPr/>
              <a:t>‹#›</a:t>
            </a:fld>
            <a:endParaRPr lang="zh-TW" altLang="en-US"/>
          </a:p>
        </p:txBody>
      </p:sp>
    </p:spTree>
    <p:extLst>
      <p:ext uri="{BB962C8B-B14F-4D97-AF65-F5344CB8AC3E}">
        <p14:creationId xmlns:p14="http://schemas.microsoft.com/office/powerpoint/2010/main" val="41967824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1</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smtClean="0">
                <a:latin typeface="微軟正黑體" panose="020B0604030504040204" pitchFamily="34" charset="-120"/>
                <a:ea typeface="微軟正黑體" panose="020B0604030504040204" pitchFamily="34" charset="-120"/>
              </a:rPr>
              <a:t>客人訂單確定後，廚房的後台就會收到該訂單的菜品，廚師就會開始製作。</a:t>
            </a:r>
            <a:endParaRPr lang="en-US" altLang="zh-TW" b="1" dirty="0" smtClean="0">
              <a:latin typeface="微軟正黑體" panose="020B0604030504040204" pitchFamily="34" charset="-120"/>
              <a:ea typeface="微軟正黑體" panose="020B0604030504040204" pitchFamily="34" charset="-120"/>
            </a:endParaRPr>
          </a:p>
          <a:p>
            <a:r>
              <a:rPr lang="en-US" altLang="zh-TW" b="1" dirty="0" smtClean="0">
                <a:latin typeface="微軟正黑體" panose="020B0604030504040204" pitchFamily="34" charset="-120"/>
                <a:ea typeface="微軟正黑體" panose="020B0604030504040204" pitchFamily="34" charset="-120"/>
              </a:rPr>
              <a:t>		           </a:t>
            </a:r>
            <a:r>
              <a:rPr lang="zh-TW" altLang="en-US" b="1" dirty="0" smtClean="0">
                <a:latin typeface="微軟正黑體" panose="020B0604030504040204" pitchFamily="34" charset="-120"/>
                <a:ea typeface="微軟正黑體" panose="020B0604030504040204" pitchFamily="34" charset="-120"/>
              </a:rPr>
              <a:t>備餐中的菜單是無法取消的</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16</a:t>
            </a:fld>
            <a:endParaRPr lang="zh-TW" altLang="en-US"/>
          </a:p>
        </p:txBody>
      </p:sp>
    </p:spTree>
    <p:extLst>
      <p:ext uri="{BB962C8B-B14F-4D97-AF65-F5344CB8AC3E}">
        <p14:creationId xmlns:p14="http://schemas.microsoft.com/office/powerpoint/2010/main" val="1231765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r>
              <a:rPr lang="zh-TW" altLang="en-US" b="1" dirty="0" smtClean="0">
                <a:latin typeface="微軟正黑體" panose="020B0604030504040204" pitchFamily="34" charset="-120"/>
                <a:ea typeface="微軟正黑體" panose="020B0604030504040204" pitchFamily="34" charset="-120"/>
              </a:rPr>
              <a:t>當廚房製作的菜品完成後會將該菜品從備餐中變完成，這時候的訂單是不能取消的。</a:t>
            </a:r>
            <a:endParaRPr lang="en-US" altLang="zh-TW" b="1" dirty="0" smtClean="0">
              <a:latin typeface="微軟正黑體" panose="020B0604030504040204" pitchFamily="34" charset="-120"/>
              <a:ea typeface="微軟正黑體" panose="020B0604030504040204" pitchFamily="34" charset="-120"/>
            </a:endParaRPr>
          </a:p>
          <a:p>
            <a:pPr algn="ctr"/>
            <a:r>
              <a:rPr lang="zh-TW" altLang="en-US" b="1" dirty="0" smtClean="0">
                <a:latin typeface="微軟正黑體" panose="020B0604030504040204" pitchFamily="34" charset="-120"/>
                <a:ea typeface="微軟正黑體" panose="020B0604030504040204" pitchFamily="34" charset="-120"/>
              </a:rPr>
              <a:t>為了以防出錯，會將該完成的菜品列印</a:t>
            </a:r>
            <a:r>
              <a:rPr lang="en-US" altLang="zh-TW" b="1" dirty="0" smtClean="0">
                <a:latin typeface="微軟正黑體" panose="020B0604030504040204" pitchFamily="34" charset="-120"/>
                <a:ea typeface="微軟正黑體" panose="020B0604030504040204" pitchFamily="34" charset="-120"/>
              </a:rPr>
              <a:t>QR Code</a:t>
            </a:r>
            <a:r>
              <a:rPr lang="zh-TW" altLang="en-US" b="1" dirty="0" smtClean="0">
                <a:latin typeface="微軟正黑體" panose="020B0604030504040204" pitchFamily="34" charset="-120"/>
                <a:ea typeface="微軟正黑體" panose="020B0604030504040204" pitchFamily="34" charset="-120"/>
              </a:rPr>
              <a:t>，做出雙重確認。</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17</a:t>
            </a:fld>
            <a:endParaRPr lang="zh-TW" altLang="en-US"/>
          </a:p>
        </p:txBody>
      </p:sp>
    </p:spTree>
    <p:extLst>
      <p:ext uri="{BB962C8B-B14F-4D97-AF65-F5344CB8AC3E}">
        <p14:creationId xmlns:p14="http://schemas.microsoft.com/office/powerpoint/2010/main" val="1024213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此功能是餐廳內部的功能，可以看到餐桌客人的訂單及出菜狀況</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18</a:t>
            </a:fld>
            <a:endParaRPr lang="zh-TW" altLang="en-US"/>
          </a:p>
        </p:txBody>
      </p:sp>
    </p:spTree>
    <p:extLst>
      <p:ext uri="{BB962C8B-B14F-4D97-AF65-F5344CB8AC3E}">
        <p14:creationId xmlns:p14="http://schemas.microsoft.com/office/powerpoint/2010/main" val="3517457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當客人開始用餐到用完餐後的結帳都是由此功能負責，功能方面有結帳、取消以及修改</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21</a:t>
            </a:fld>
            <a:endParaRPr lang="zh-TW" altLang="en-US"/>
          </a:p>
        </p:txBody>
      </p:sp>
    </p:spTree>
    <p:extLst>
      <p:ext uri="{BB962C8B-B14F-4D97-AF65-F5344CB8AC3E}">
        <p14:creationId xmlns:p14="http://schemas.microsoft.com/office/powerpoint/2010/main" val="78475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此功能是修改編號</a:t>
            </a:r>
            <a:r>
              <a:rPr lang="en-US" altLang="zh-TW" b="1" dirty="0" smtClean="0">
                <a:latin typeface="微軟正黑體" panose="020B0604030504040204" pitchFamily="34" charset="-120"/>
                <a:ea typeface="微軟正黑體" panose="020B0604030504040204" pitchFamily="34" charset="-120"/>
              </a:rPr>
              <a:t>ID</a:t>
            </a:r>
            <a:r>
              <a:rPr lang="zh-TW" altLang="en-US" b="1" dirty="0" smtClean="0">
                <a:latin typeface="微軟正黑體" panose="020B0604030504040204" pitchFamily="34" charset="-120"/>
                <a:ea typeface="微軟正黑體" panose="020B0604030504040204" pitchFamily="34" charset="-120"/>
              </a:rPr>
              <a:t>內的桌號、數量及人數方面</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22</a:t>
            </a:fld>
            <a:endParaRPr lang="zh-TW" altLang="en-US"/>
          </a:p>
        </p:txBody>
      </p:sp>
    </p:spTree>
    <p:extLst>
      <p:ext uri="{BB962C8B-B14F-4D97-AF65-F5344CB8AC3E}">
        <p14:creationId xmlns:p14="http://schemas.microsoft.com/office/powerpoint/2010/main" val="349708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當客人下訂單後還沒有做菜品的時候，需要臨時取消訂單，就會用到此功能</a:t>
            </a:r>
            <a:endParaRPr lang="en-US" altLang="zh-TW" b="1" dirty="0" smtClean="0"/>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24</a:t>
            </a:fld>
            <a:endParaRPr lang="zh-TW" altLang="en-US"/>
          </a:p>
        </p:txBody>
      </p:sp>
    </p:spTree>
    <p:extLst>
      <p:ext uri="{BB962C8B-B14F-4D97-AF65-F5344CB8AC3E}">
        <p14:creationId xmlns:p14="http://schemas.microsoft.com/office/powerpoint/2010/main" val="3878095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當客人用餐結束後就會用到此功能</a:t>
            </a:r>
            <a:endParaRPr lang="en-US" altLang="zh-TW" b="1" dirty="0" smtClean="0"/>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25</a:t>
            </a:fld>
            <a:endParaRPr lang="zh-TW" altLang="en-US"/>
          </a:p>
        </p:txBody>
      </p:sp>
    </p:spTree>
    <p:extLst>
      <p:ext uri="{BB962C8B-B14F-4D97-AF65-F5344CB8AC3E}">
        <p14:creationId xmlns:p14="http://schemas.microsoft.com/office/powerpoint/2010/main" val="1386784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餐廳內的食物怎麼來的？有多少食材可以用，食材的進貨</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等都是由此功能負責</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27</a:t>
            </a:fld>
            <a:endParaRPr lang="zh-TW" altLang="en-US"/>
          </a:p>
        </p:txBody>
      </p:sp>
    </p:spTree>
    <p:extLst>
      <p:ext uri="{BB962C8B-B14F-4D97-AF65-F5344CB8AC3E}">
        <p14:creationId xmlns:p14="http://schemas.microsoft.com/office/powerpoint/2010/main" val="2106449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進貨功能頁面除了之前有的貨物外，也可以用新增</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修改功能來變更貨物內容</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28</a:t>
            </a:fld>
            <a:endParaRPr lang="zh-TW" altLang="en-US"/>
          </a:p>
        </p:txBody>
      </p:sp>
    </p:spTree>
    <p:extLst>
      <p:ext uri="{BB962C8B-B14F-4D97-AF65-F5344CB8AC3E}">
        <p14:creationId xmlns:p14="http://schemas.microsoft.com/office/powerpoint/2010/main" val="278563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盤點功能是當貨物數量與現在不一致時進行變更的頁面</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30</a:t>
            </a:fld>
            <a:endParaRPr lang="zh-TW" altLang="en-US"/>
          </a:p>
        </p:txBody>
      </p:sp>
    </p:spTree>
    <p:extLst>
      <p:ext uri="{BB962C8B-B14F-4D97-AF65-F5344CB8AC3E}">
        <p14:creationId xmlns:p14="http://schemas.microsoft.com/office/powerpoint/2010/main" val="2421935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2</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菜品的食譜是什麼？要加多少，這都是在餐點秏材頁面進行</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31</a:t>
            </a:fld>
            <a:endParaRPr lang="zh-TW" altLang="en-US"/>
          </a:p>
        </p:txBody>
      </p:sp>
    </p:spTree>
    <p:extLst>
      <p:ext uri="{BB962C8B-B14F-4D97-AF65-F5344CB8AC3E}">
        <p14:creationId xmlns:p14="http://schemas.microsoft.com/office/powerpoint/2010/main" val="2856742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菜品需要加新的食材進去的話，可以用此功能去新增</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32</a:t>
            </a:fld>
            <a:endParaRPr lang="zh-TW" altLang="en-US"/>
          </a:p>
        </p:txBody>
      </p:sp>
    </p:spTree>
    <p:extLst>
      <p:ext uri="{BB962C8B-B14F-4D97-AF65-F5344CB8AC3E}">
        <p14:creationId xmlns:p14="http://schemas.microsoft.com/office/powerpoint/2010/main" val="3397338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菜品的份量增減，可以用此功能去修改</a:t>
            </a:r>
            <a:endParaRPr lang="en-US" altLang="zh-TW" b="1" dirty="0" smtClean="0"/>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33</a:t>
            </a:fld>
            <a:endParaRPr lang="zh-TW" altLang="en-US"/>
          </a:p>
        </p:txBody>
      </p:sp>
    </p:spTree>
    <p:extLst>
      <p:ext uri="{BB962C8B-B14F-4D97-AF65-F5344CB8AC3E}">
        <p14:creationId xmlns:p14="http://schemas.microsoft.com/office/powerpoint/2010/main" val="1059534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菜品不需要此食材時，可以用此功能去刪除</a:t>
            </a:r>
            <a:endParaRPr lang="en-US" altLang="zh-TW" b="1" dirty="0" smtClean="0"/>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34</a:t>
            </a:fld>
            <a:endParaRPr lang="zh-TW" altLang="en-US"/>
          </a:p>
        </p:txBody>
      </p:sp>
    </p:spTree>
    <p:extLst>
      <p:ext uri="{BB962C8B-B14F-4D97-AF65-F5344CB8AC3E}">
        <p14:creationId xmlns:p14="http://schemas.microsoft.com/office/powerpoint/2010/main" val="3170206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食材的庫儲有多少？安全量是多少？都是在此頁面做設定的</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35</a:t>
            </a:fld>
            <a:endParaRPr lang="zh-TW" altLang="en-US"/>
          </a:p>
        </p:txBody>
      </p:sp>
    </p:spTree>
    <p:extLst>
      <p:ext uri="{BB962C8B-B14F-4D97-AF65-F5344CB8AC3E}">
        <p14:creationId xmlns:p14="http://schemas.microsoft.com/office/powerpoint/2010/main" val="2041461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買了新的食材就需要將資料新增到資料庫內，以防食材種類跟數量出現錯誤</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36</a:t>
            </a:fld>
            <a:endParaRPr lang="zh-TW" altLang="en-US"/>
          </a:p>
        </p:txBody>
      </p:sp>
    </p:spTree>
    <p:extLst>
      <p:ext uri="{BB962C8B-B14F-4D97-AF65-F5344CB8AC3E}">
        <p14:creationId xmlns:p14="http://schemas.microsoft.com/office/powerpoint/2010/main" val="1073545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食材的名字、數量、金錢</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等要修改時會用到此功能</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37</a:t>
            </a:fld>
            <a:endParaRPr lang="zh-TW" altLang="en-US"/>
          </a:p>
        </p:txBody>
      </p:sp>
    </p:spTree>
    <p:extLst>
      <p:ext uri="{BB962C8B-B14F-4D97-AF65-F5344CB8AC3E}">
        <p14:creationId xmlns:p14="http://schemas.microsoft.com/office/powerpoint/2010/main" val="2134830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餐廳食材是從哪裡來的？有問題如何去聯絡？資料都會在此頁面內</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38</a:t>
            </a:fld>
            <a:endParaRPr lang="zh-TW" altLang="en-US"/>
          </a:p>
        </p:txBody>
      </p:sp>
    </p:spTree>
    <p:extLst>
      <p:ext uri="{BB962C8B-B14F-4D97-AF65-F5344CB8AC3E}">
        <p14:creationId xmlns:p14="http://schemas.microsoft.com/office/powerpoint/2010/main" val="3577437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有新的門路可以供應食材，會將供應商的資料新增到資料庫內</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39</a:t>
            </a:fld>
            <a:endParaRPr lang="zh-TW" altLang="en-US"/>
          </a:p>
        </p:txBody>
      </p:sp>
    </p:spTree>
    <p:extLst>
      <p:ext uri="{BB962C8B-B14F-4D97-AF65-F5344CB8AC3E}">
        <p14:creationId xmlns:p14="http://schemas.microsoft.com/office/powerpoint/2010/main" val="2667234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如果供應商名字換了或電話改了，那就要用修改功能修改他的內容</a:t>
            </a:r>
            <a:endParaRPr lang="en-US" altLang="zh-TW" b="1" dirty="0" smtClean="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40</a:t>
            </a:fld>
            <a:endParaRPr lang="zh-TW" altLang="en-US"/>
          </a:p>
        </p:txBody>
      </p:sp>
    </p:spTree>
    <p:extLst>
      <p:ext uri="{BB962C8B-B14F-4D97-AF65-F5344CB8AC3E}">
        <p14:creationId xmlns:p14="http://schemas.microsoft.com/office/powerpoint/2010/main" val="134093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chemeClr val="tx1"/>
                </a:solidFill>
              </a:rPr>
              <a:t>我們現在的生活中，最常出現的情況就是</a:t>
            </a:r>
            <a:r>
              <a:rPr lang="en-US" altLang="zh-TW" sz="1200" b="1" dirty="0" smtClean="0">
                <a:solidFill>
                  <a:schemeClr val="tx1"/>
                </a:solidFill>
              </a:rPr>
              <a:t>『</a:t>
            </a:r>
            <a:r>
              <a:rPr lang="zh-TW" altLang="en-US" sz="1200" b="1" dirty="0" smtClean="0">
                <a:solidFill>
                  <a:schemeClr val="tx1"/>
                </a:solidFill>
              </a:rPr>
              <a:t>排隊</a:t>
            </a:r>
            <a:r>
              <a:rPr lang="en-US" altLang="zh-TW" sz="1200" b="1" dirty="0" smtClean="0">
                <a:solidFill>
                  <a:schemeClr val="tx1"/>
                </a:solidFill>
              </a:rPr>
              <a:t>』</a:t>
            </a:r>
            <a:r>
              <a:rPr lang="zh-TW" altLang="en-US" sz="1200" b="1" dirty="0" smtClean="0">
                <a:solidFill>
                  <a:schemeClr val="tx1"/>
                </a:solidFill>
              </a:rPr>
              <a:t>，常常看到很多人大排長龍的只是為了買個東西和吃個飯，而排隊的問題有時候因為地方和地形關係，常常出現在擋到其他人的道路上，而吃飯方面更是如此，所以如何解決排隊問題讓想要吃飯的人不要花太多時間在排隊身上進而解決擋道和浪費時間的問題，這就是我們這組動機以及主題方向</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3</a:t>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此功能是餐廳內部的功能，可以看到本日的營收狀況</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41</a:t>
            </a:fld>
            <a:endParaRPr lang="zh-TW" altLang="en-US"/>
          </a:p>
        </p:txBody>
      </p:sp>
    </p:spTree>
    <p:extLst>
      <p:ext uri="{BB962C8B-B14F-4D97-AF65-F5344CB8AC3E}">
        <p14:creationId xmlns:p14="http://schemas.microsoft.com/office/powerpoint/2010/main" val="1964222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此功能是餐廳內部的功能，可以了解資料庫的欄位記綠，屬於給內部程式維護人員用</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43</a:t>
            </a:fld>
            <a:endParaRPr lang="zh-TW" altLang="en-US"/>
          </a:p>
        </p:txBody>
      </p:sp>
    </p:spTree>
    <p:extLst>
      <p:ext uri="{BB962C8B-B14F-4D97-AF65-F5344CB8AC3E}">
        <p14:creationId xmlns:p14="http://schemas.microsoft.com/office/powerpoint/2010/main" val="3504092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46</a:t>
            </a:fld>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47</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4</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5</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客人抽號碼牌、點餐、用餐及結帳，食材控管和每日總結功能都是從此頁面開始</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6</a:t>
            </a:fld>
            <a:endParaRPr lang="zh-TW" altLang="en-US"/>
          </a:p>
        </p:txBody>
      </p:sp>
    </p:spTree>
    <p:extLst>
      <p:ext uri="{BB962C8B-B14F-4D97-AF65-F5344CB8AC3E}">
        <p14:creationId xmlns:p14="http://schemas.microsoft.com/office/powerpoint/2010/main" val="304243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客人抽號碼牌時會用到此功能，進入先選擇你的人數後在進行抽號，這樣餐廳才會有記錄</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7</a:t>
            </a:fld>
            <a:endParaRPr lang="zh-TW" altLang="en-US"/>
          </a:p>
        </p:txBody>
      </p:sp>
    </p:spTree>
    <p:extLst>
      <p:ext uri="{BB962C8B-B14F-4D97-AF65-F5344CB8AC3E}">
        <p14:creationId xmlns:p14="http://schemas.microsoft.com/office/powerpoint/2010/main" val="317531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latin typeface="微軟正黑體" panose="020B0604030504040204" pitchFamily="34" charset="-120"/>
                <a:ea typeface="微軟正黑體" panose="020B0604030504040204" pitchFamily="34" charset="-120"/>
              </a:rPr>
              <a:t>客人抽號碼牌後，當有位置時餐廳會根據記錄來叫號碼</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8</a:t>
            </a:fld>
            <a:endParaRPr lang="zh-TW" altLang="en-US"/>
          </a:p>
        </p:txBody>
      </p:sp>
    </p:spTree>
    <p:extLst>
      <p:ext uri="{BB962C8B-B14F-4D97-AF65-F5344CB8AC3E}">
        <p14:creationId xmlns:p14="http://schemas.microsoft.com/office/powerpoint/2010/main" val="1937018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當選擇完畢後就會進入訂單確認部份，當訂單確認後就會出現客人的結帳明細。</a:t>
            </a:r>
          </a:p>
          <a:p>
            <a:r>
              <a:rPr lang="zh-TW" altLang="en-US" dirty="0" smtClean="0"/>
              <a:t>列印明細表方面店家會列印一份給店內和店外點餐的客人以確認訂單有無對錯問題。</a:t>
            </a:r>
          </a:p>
          <a:p>
            <a:r>
              <a:rPr lang="zh-TW" altLang="en-US" dirty="0" smtClean="0"/>
              <a:t>右上面還會有客人訂單的編號可供查詢目前餐點的情形。</a:t>
            </a:r>
          </a:p>
          <a:p>
            <a:endParaRPr lang="zh-TW" altLang="en-US" dirty="0"/>
          </a:p>
        </p:txBody>
      </p:sp>
      <p:sp>
        <p:nvSpPr>
          <p:cNvPr id="4" name="投影片編號版面配置區 3"/>
          <p:cNvSpPr>
            <a:spLocks noGrp="1"/>
          </p:cNvSpPr>
          <p:nvPr>
            <p:ph type="sldNum" sz="quarter" idx="10"/>
          </p:nvPr>
        </p:nvSpPr>
        <p:spPr/>
        <p:txBody>
          <a:bodyPr/>
          <a:lstStyle/>
          <a:p>
            <a:fld id="{486143B8-4790-4BE5-8429-BE0F206E3078}" type="slidenum">
              <a:rPr lang="zh-TW" altLang="en-US" smtClean="0"/>
              <a:pPr/>
              <a:t>12</a:t>
            </a:fld>
            <a:endParaRPr lang="zh-TW" altLang="en-US"/>
          </a:p>
        </p:txBody>
      </p:sp>
    </p:spTree>
    <p:extLst>
      <p:ext uri="{BB962C8B-B14F-4D97-AF65-F5344CB8AC3E}">
        <p14:creationId xmlns:p14="http://schemas.microsoft.com/office/powerpoint/2010/main" val="177798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D3597D7C-91A1-4137-B178-D9421FC0382A}" type="datetime1">
              <a:rPr lang="zh-TW" altLang="en-US" smtClean="0"/>
              <a:t>2019/1/23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8" name="投影片編號版面配置區 5"/>
          <p:cNvSpPr>
            <a:spLocks noGrp="1"/>
          </p:cNvSpPr>
          <p:nvPr>
            <p:ph type="sldNum" sz="quarter" idx="12"/>
          </p:nvPr>
        </p:nvSpPr>
        <p:spPr>
          <a:xfrm>
            <a:off x="6830888" y="6356350"/>
            <a:ext cx="2133600" cy="365125"/>
          </a:xfrm>
        </p:spPr>
        <p:txBody>
          <a:bodyPr/>
          <a:lstStyle>
            <a:lvl1pPr>
              <a:defRPr sz="160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defRPr>
            </a:lvl1pPr>
          </a:lstStyle>
          <a:p>
            <a:fld id="{47414B34-03E7-4405-B4CD-7548009AD304}" type="slidenum">
              <a:rPr lang="zh-TW" altLang="en-US" smtClean="0"/>
              <a:pPr/>
              <a:t>‹#›</a:t>
            </a:fld>
            <a:endParaRPr lang="zh-TW" altLang="en-US" dirty="0"/>
          </a:p>
        </p:txBody>
      </p:sp>
    </p:spTree>
    <p:extLst>
      <p:ext uri="{BB962C8B-B14F-4D97-AF65-F5344CB8AC3E}">
        <p14:creationId xmlns:p14="http://schemas.microsoft.com/office/powerpoint/2010/main" val="421695079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F600290-E275-40BB-BCA1-B501228E4C96}" type="datetime1">
              <a:rPr lang="zh-TW" altLang="en-US" smtClean="0"/>
              <a:t>2019/1/23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3558090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264A5DB-E198-4180-8116-0566625B8B78}" type="datetime1">
              <a:rPr lang="zh-TW" altLang="en-US" smtClean="0"/>
              <a:t>2019/1/23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1400959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E08440F-0877-44CD-BD50-7BD80C27A72C}" type="datetime1">
              <a:rPr lang="zh-TW" altLang="en-US" smtClean="0"/>
              <a:t>2019/1/23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39050796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892EDBB4-CD33-4A6F-9817-330BD9E1AA1C}" type="datetime1">
              <a:rPr lang="zh-TW" altLang="en-US" smtClean="0"/>
              <a:t>2019/1/23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27770819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26DB6728-4097-4ECB-8BEE-0F87BAFBE0CA}" type="datetime1">
              <a:rPr lang="zh-TW" altLang="en-US" smtClean="0"/>
              <a:t>2019/1/23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2569495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ED7AD510-DD9C-4911-AF78-68B107D9A224}" type="datetime1">
              <a:rPr lang="zh-TW" altLang="en-US" smtClean="0"/>
              <a:t>2019/1/23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2563557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76EC5704-E5B9-4A9A-91C9-30169D47185C}" type="datetime1">
              <a:rPr lang="zh-TW" altLang="en-US" smtClean="0"/>
              <a:t>2019/1/23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2999303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D88EED4-99D7-4C0B-B699-00DD9A2925C2}" type="datetime1">
              <a:rPr lang="zh-TW" altLang="en-US" smtClean="0"/>
              <a:t>2019/1/23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400886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4E0D7858-A8A6-48B7-8990-2FDCB7E2BCE9}" type="datetime1">
              <a:rPr lang="zh-TW" altLang="en-US" smtClean="0"/>
              <a:t>2019/1/23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2293611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FF5B73E-BEF1-4057-B29A-F9FFF204B34D}" type="datetime1">
              <a:rPr lang="zh-TW" altLang="en-US" smtClean="0"/>
              <a:t>2019/1/23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7414B34-03E7-4405-B4CD-7548009AD304}" type="slidenum">
              <a:rPr lang="zh-TW" altLang="en-US" smtClean="0"/>
              <a:pPr/>
              <a:t>‹#›</a:t>
            </a:fld>
            <a:endParaRPr lang="zh-TW" altLang="en-US"/>
          </a:p>
        </p:txBody>
      </p:sp>
    </p:spTree>
    <p:extLst>
      <p:ext uri="{BB962C8B-B14F-4D97-AF65-F5344CB8AC3E}">
        <p14:creationId xmlns:p14="http://schemas.microsoft.com/office/powerpoint/2010/main" val="2723004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userDrawn="1"/>
        </p:nvSpPr>
        <p:spPr>
          <a:xfrm>
            <a:off x="-108520" y="601266"/>
            <a:ext cx="9361040" cy="6256734"/>
          </a:xfrm>
          <a:prstGeom prst="rect">
            <a:avLst/>
          </a:prstGeom>
          <a:blipFill dpi="0" rotWithShape="1">
            <a:blip r:embed="rId13">
              <a:alphaModFix amt="60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微軟正黑體" panose="020B0604030504040204" pitchFamily="34" charset="-120"/>
                <a:ea typeface="微軟正黑體" panose="020B0604030504040204" pitchFamily="34" charset="-120"/>
              </a:defRPr>
            </a:lvl1pPr>
          </a:lstStyle>
          <a:p>
            <a:fld id="{F25B7F3B-4270-4AEF-9EFA-3E1F49169BB1}" type="datetime1">
              <a:rPr lang="zh-TW" altLang="en-US" smtClean="0"/>
              <a:t>2019/1/23</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微軟正黑體" panose="020B0604030504040204" pitchFamily="34" charset="-120"/>
                <a:ea typeface="微軟正黑體" panose="020B0604030504040204" pitchFamily="34" charset="-120"/>
              </a:defRPr>
            </a:lvl1pPr>
          </a:lstStyle>
          <a:p>
            <a:endParaRPr lang="zh-TW" altLang="en-US"/>
          </a:p>
        </p:txBody>
      </p:sp>
      <p:sp>
        <p:nvSpPr>
          <p:cNvPr id="6" name="投影片編號版面配置區 5"/>
          <p:cNvSpPr>
            <a:spLocks noGrp="1"/>
          </p:cNvSpPr>
          <p:nvPr>
            <p:ph type="sldNum" sz="quarter" idx="4"/>
          </p:nvPr>
        </p:nvSpPr>
        <p:spPr>
          <a:xfrm>
            <a:off x="6830888" y="6356350"/>
            <a:ext cx="2133600" cy="365125"/>
          </a:xfrm>
          <a:prstGeom prst="rect">
            <a:avLst/>
          </a:prstGeom>
        </p:spPr>
        <p:txBody>
          <a:bodyPr vert="horz" lIns="91440" tIns="45720" rIns="91440" bIns="45720" rtlCol="0" anchor="ctr"/>
          <a:lstStyle>
            <a:lvl1pPr algn="r">
              <a:defRPr sz="160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defRPr>
            </a:lvl1pPr>
          </a:lstStyle>
          <a:p>
            <a:fld id="{47414B34-03E7-4405-B4CD-7548009AD304}" type="slidenum">
              <a:rPr lang="zh-TW" altLang="en-US" smtClean="0"/>
              <a:pPr/>
              <a:t>‹#›</a:t>
            </a:fld>
            <a:endParaRPr lang="zh-TW" altLang="en-US" dirty="0"/>
          </a:p>
        </p:txBody>
      </p:sp>
      <p:pic>
        <p:nvPicPr>
          <p:cNvPr id="8" name="圖片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27384"/>
            <a:ext cx="9144000" cy="628650"/>
          </a:xfrm>
          <a:prstGeom prst="rect">
            <a:avLst/>
          </a:prstGeom>
        </p:spPr>
      </p:pic>
    </p:spTree>
    <p:extLst>
      <p:ext uri="{BB962C8B-B14F-4D97-AF65-F5344CB8AC3E}">
        <p14:creationId xmlns:p14="http://schemas.microsoft.com/office/powerpoint/2010/main" val="24685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4.JPG"/><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7.jpeg"/><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1.jpe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1.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45.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jpeg"/><Relationship Id="rId7" Type="http://schemas.openxmlformats.org/officeDocument/2006/relationships/image" Target="../media/image92.jpeg"/><Relationship Id="rId2" Type="http://schemas.openxmlformats.org/officeDocument/2006/relationships/image" Target="../media/image87.jpeg"/><Relationship Id="rId1" Type="http://schemas.openxmlformats.org/officeDocument/2006/relationships/slideLayout" Target="../slideLayouts/slideLayout1.xml"/><Relationship Id="rId6" Type="http://schemas.openxmlformats.org/officeDocument/2006/relationships/image" Target="../media/image91.jpeg"/><Relationship Id="rId5" Type="http://schemas.openxmlformats.org/officeDocument/2006/relationships/image" Target="../media/image90.jpe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4744"/>
            <a:ext cx="9144000" cy="3145536"/>
          </a:xfrm>
          <a:prstGeom prst="rect">
            <a:avLst/>
          </a:prstGeom>
        </p:spPr>
      </p:pic>
      <p:sp>
        <p:nvSpPr>
          <p:cNvPr id="3" name="圓角矩形 2"/>
          <p:cNvSpPr/>
          <p:nvPr/>
        </p:nvSpPr>
        <p:spPr>
          <a:xfrm>
            <a:off x="1691680" y="4437112"/>
            <a:ext cx="5328592" cy="20979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副標題 4"/>
          <p:cNvSpPr>
            <a:spLocks noGrp="1"/>
          </p:cNvSpPr>
          <p:nvPr>
            <p:ph type="subTitle" idx="1"/>
          </p:nvPr>
        </p:nvSpPr>
        <p:spPr>
          <a:xfrm>
            <a:off x="2123728" y="4628728"/>
            <a:ext cx="5184576" cy="1752600"/>
          </a:xfrm>
        </p:spPr>
        <p:txBody>
          <a:bodyPr>
            <a:noAutofit/>
          </a:bodyPr>
          <a:lstStyle/>
          <a:p>
            <a:pPr algn="l"/>
            <a:r>
              <a:rPr lang="zh-TW" altLang="en-US" sz="1800" b="1" dirty="0">
                <a:solidFill>
                  <a:schemeClr val="tx1"/>
                </a:solidFill>
                <a:sym typeface="Microsoft JhengHei UI" panose="020B0604030504040204" pitchFamily="34" charset="-120"/>
              </a:rPr>
              <a:t>指導</a:t>
            </a:r>
            <a:r>
              <a:rPr lang="zh-TW" altLang="en-US" sz="1800" b="1" dirty="0">
                <a:solidFill>
                  <a:schemeClr val="tx1"/>
                </a:solidFill>
              </a:rPr>
              <a:t>老師</a:t>
            </a:r>
            <a:r>
              <a:rPr lang="zh-TW" altLang="zh-TW" sz="1800" b="1" dirty="0">
                <a:solidFill>
                  <a:schemeClr val="tx1"/>
                </a:solidFill>
              </a:rPr>
              <a:t>張庭禎</a:t>
            </a:r>
            <a:r>
              <a:rPr lang="zh-TW" altLang="en-US" sz="1800" b="1" dirty="0" smtClean="0">
                <a:solidFill>
                  <a:schemeClr val="tx1"/>
                </a:solidFill>
              </a:rPr>
              <a:t>老師</a:t>
            </a:r>
            <a:r>
              <a:rPr lang="zh-TW" altLang="en-US" sz="1800" b="1" dirty="0" smtClean="0">
                <a:solidFill>
                  <a:schemeClr val="tx1"/>
                </a:solidFill>
              </a:rPr>
              <a:t>                   </a:t>
            </a:r>
            <a:endParaRPr lang="en-US" altLang="zh-TW" sz="1800" b="1" dirty="0" smtClean="0">
              <a:solidFill>
                <a:schemeClr val="tx1"/>
              </a:solidFill>
            </a:endParaRPr>
          </a:p>
          <a:p>
            <a:pPr algn="l"/>
            <a:r>
              <a:rPr lang="zh-TW" altLang="en-US" sz="1800" b="1" dirty="0" smtClean="0">
                <a:solidFill>
                  <a:schemeClr val="tx1"/>
                </a:solidFill>
              </a:rPr>
              <a:t>組長</a:t>
            </a:r>
            <a:r>
              <a:rPr lang="zh-TW" altLang="en-US" sz="1800" b="1" dirty="0" smtClean="0">
                <a:solidFill>
                  <a:schemeClr val="tx1"/>
                </a:solidFill>
              </a:rPr>
              <a:t>：李俊男</a:t>
            </a:r>
            <a:r>
              <a:rPr lang="en-US" altLang="zh-TW" sz="1800" b="1" dirty="0" smtClean="0">
                <a:solidFill>
                  <a:schemeClr val="tx1"/>
                </a:solidFill>
              </a:rPr>
              <a:t>(</a:t>
            </a:r>
            <a:r>
              <a:rPr lang="zh-TW" altLang="en-US" sz="1800" b="1" dirty="0" smtClean="0">
                <a:solidFill>
                  <a:schemeClr val="tx1"/>
                </a:solidFill>
              </a:rPr>
              <a:t>程式</a:t>
            </a:r>
            <a:r>
              <a:rPr lang="en-US" altLang="zh-TW" sz="1800" b="1" dirty="0" smtClean="0">
                <a:solidFill>
                  <a:schemeClr val="tx1"/>
                </a:solidFill>
              </a:rPr>
              <a:t>+</a:t>
            </a:r>
            <a:r>
              <a:rPr lang="zh-TW" altLang="en-US" sz="1800" b="1" dirty="0" smtClean="0">
                <a:solidFill>
                  <a:schemeClr val="tx1"/>
                </a:solidFill>
              </a:rPr>
              <a:t>統整</a:t>
            </a:r>
            <a:r>
              <a:rPr lang="en-US" altLang="zh-TW" sz="1800" b="1" dirty="0" smtClean="0">
                <a:solidFill>
                  <a:schemeClr val="tx1"/>
                </a:solidFill>
              </a:rPr>
              <a:t>)</a:t>
            </a:r>
          </a:p>
          <a:p>
            <a:pPr algn="l"/>
            <a:r>
              <a:rPr lang="zh-TW" altLang="en-US" sz="1800" b="1" dirty="0" smtClean="0">
                <a:solidFill>
                  <a:schemeClr val="tx1"/>
                </a:solidFill>
              </a:rPr>
              <a:t>組員</a:t>
            </a:r>
            <a:r>
              <a:rPr lang="zh-TW" altLang="en-US" sz="1800" b="1" dirty="0" smtClean="0">
                <a:solidFill>
                  <a:schemeClr val="tx1"/>
                </a:solidFill>
              </a:rPr>
              <a:t>：李凌慧</a:t>
            </a:r>
            <a:r>
              <a:rPr lang="en-US" altLang="zh-TW" sz="1800" b="1" dirty="0" smtClean="0">
                <a:solidFill>
                  <a:schemeClr val="tx1"/>
                </a:solidFill>
              </a:rPr>
              <a:t>(</a:t>
            </a:r>
            <a:r>
              <a:rPr lang="zh-TW" altLang="en-US" sz="1800" b="1" dirty="0" smtClean="0">
                <a:solidFill>
                  <a:schemeClr val="tx1"/>
                </a:solidFill>
              </a:rPr>
              <a:t>程式</a:t>
            </a:r>
            <a:r>
              <a:rPr lang="en-US" altLang="zh-TW" sz="1800" b="1" dirty="0" smtClean="0">
                <a:solidFill>
                  <a:schemeClr val="tx1"/>
                </a:solidFill>
              </a:rPr>
              <a:t>)</a:t>
            </a:r>
            <a:r>
              <a:rPr lang="zh-TW" altLang="en-US" sz="1800" b="1" dirty="0">
                <a:solidFill>
                  <a:schemeClr val="tx1"/>
                </a:solidFill>
              </a:rPr>
              <a:t>、</a:t>
            </a:r>
            <a:r>
              <a:rPr lang="zh-TW" altLang="en-US" sz="1800" b="1" dirty="0" smtClean="0">
                <a:solidFill>
                  <a:schemeClr val="tx1"/>
                </a:solidFill>
              </a:rPr>
              <a:t>謝政均</a:t>
            </a:r>
            <a:r>
              <a:rPr lang="en-US" altLang="zh-TW" sz="1800" b="1" dirty="0" smtClean="0">
                <a:solidFill>
                  <a:schemeClr val="tx1"/>
                </a:solidFill>
              </a:rPr>
              <a:t>(</a:t>
            </a:r>
            <a:r>
              <a:rPr lang="zh-TW" altLang="en-US" sz="1800" b="1" dirty="0" smtClean="0">
                <a:solidFill>
                  <a:schemeClr val="tx1"/>
                </a:solidFill>
              </a:rPr>
              <a:t>程式</a:t>
            </a:r>
            <a:r>
              <a:rPr lang="en-US" altLang="zh-TW" sz="1800" b="1" dirty="0" smtClean="0">
                <a:solidFill>
                  <a:schemeClr val="tx1"/>
                </a:solidFill>
              </a:rPr>
              <a:t>)</a:t>
            </a:r>
          </a:p>
          <a:p>
            <a:pPr algn="l"/>
            <a:r>
              <a:rPr lang="en-US" altLang="zh-TW" sz="1800" b="1" dirty="0" smtClean="0">
                <a:solidFill>
                  <a:schemeClr val="tx1"/>
                </a:solidFill>
              </a:rPr>
              <a:t>            </a:t>
            </a:r>
            <a:r>
              <a:rPr lang="zh-TW" altLang="en-US" sz="1800" b="1" dirty="0" smtClean="0">
                <a:solidFill>
                  <a:schemeClr val="tx1"/>
                </a:solidFill>
              </a:rPr>
              <a:t>林昱辰</a:t>
            </a:r>
            <a:r>
              <a:rPr lang="en-US" altLang="zh-TW" sz="1800" b="1" dirty="0" smtClean="0">
                <a:solidFill>
                  <a:schemeClr val="tx1"/>
                </a:solidFill>
              </a:rPr>
              <a:t>(</a:t>
            </a:r>
            <a:r>
              <a:rPr lang="zh-TW" altLang="en-US" sz="1800" b="1" dirty="0" smtClean="0">
                <a:solidFill>
                  <a:schemeClr val="tx1"/>
                </a:solidFill>
              </a:rPr>
              <a:t>程式</a:t>
            </a:r>
            <a:r>
              <a:rPr lang="en-US" altLang="zh-TW" sz="1800" b="1" dirty="0" smtClean="0">
                <a:solidFill>
                  <a:schemeClr val="tx1"/>
                </a:solidFill>
              </a:rPr>
              <a:t>)</a:t>
            </a:r>
            <a:r>
              <a:rPr lang="zh-TW" altLang="en-US" sz="1800" b="1" dirty="0" smtClean="0">
                <a:solidFill>
                  <a:schemeClr val="tx1"/>
                </a:solidFill>
              </a:rPr>
              <a:t>、</a:t>
            </a:r>
            <a:r>
              <a:rPr lang="en-US" altLang="zh-TW" sz="1800" b="1" dirty="0" smtClean="0">
                <a:solidFill>
                  <a:schemeClr val="tx1"/>
                </a:solidFill>
              </a:rPr>
              <a:t> </a:t>
            </a:r>
            <a:r>
              <a:rPr lang="zh-TW" altLang="en-US" sz="1800" b="1" dirty="0" smtClean="0">
                <a:solidFill>
                  <a:schemeClr val="tx1"/>
                </a:solidFill>
              </a:rPr>
              <a:t>魏百伶</a:t>
            </a:r>
            <a:r>
              <a:rPr lang="en-US" altLang="zh-TW" sz="1800" b="1" dirty="0" smtClean="0">
                <a:solidFill>
                  <a:schemeClr val="tx1"/>
                </a:solidFill>
              </a:rPr>
              <a:t>(</a:t>
            </a:r>
            <a:r>
              <a:rPr lang="zh-TW" altLang="en-US" sz="1800" b="1" dirty="0" smtClean="0">
                <a:solidFill>
                  <a:schemeClr val="tx1"/>
                </a:solidFill>
              </a:rPr>
              <a:t>程式</a:t>
            </a:r>
            <a:r>
              <a:rPr lang="en-US" altLang="zh-TW" sz="1800" b="1" dirty="0" smtClean="0">
                <a:solidFill>
                  <a:schemeClr val="tx1"/>
                </a:solidFill>
              </a:rPr>
              <a:t>)</a:t>
            </a:r>
          </a:p>
          <a:p>
            <a:pPr algn="l"/>
            <a:r>
              <a:rPr lang="en-US" altLang="zh-TW" sz="1800" b="1" dirty="0" smtClean="0">
                <a:solidFill>
                  <a:schemeClr val="tx1"/>
                </a:solidFill>
              </a:rPr>
              <a:t>            </a:t>
            </a:r>
            <a:r>
              <a:rPr lang="zh-TW" altLang="en-US" sz="1800" b="1" dirty="0" smtClean="0">
                <a:solidFill>
                  <a:schemeClr val="tx1"/>
                </a:solidFill>
              </a:rPr>
              <a:t>蔡</a:t>
            </a:r>
            <a:r>
              <a:rPr lang="zh-TW" altLang="en-US" sz="1800" b="1" dirty="0" smtClean="0">
                <a:solidFill>
                  <a:schemeClr val="tx1"/>
                </a:solidFill>
              </a:rPr>
              <a:t>逸軒</a:t>
            </a:r>
            <a:r>
              <a:rPr lang="en-US" altLang="zh-TW" sz="1800" b="1" dirty="0" smtClean="0">
                <a:solidFill>
                  <a:schemeClr val="tx1"/>
                </a:solidFill>
              </a:rPr>
              <a:t>(</a:t>
            </a:r>
            <a:r>
              <a:rPr lang="zh-TW" altLang="en-US" sz="1800" b="1" dirty="0" smtClean="0">
                <a:solidFill>
                  <a:schemeClr val="tx1"/>
                </a:solidFill>
              </a:rPr>
              <a:t>書面</a:t>
            </a:r>
            <a:r>
              <a:rPr lang="en-US" altLang="zh-TW" sz="1800" b="1" dirty="0" smtClean="0">
                <a:solidFill>
                  <a:schemeClr val="tx1"/>
                </a:solidFill>
              </a:rPr>
              <a:t>)</a:t>
            </a:r>
            <a:endParaRPr lang="zh-TW" altLang="en-US" sz="1800" b="1" dirty="0">
              <a:solidFill>
                <a:srgbClr val="FF0000"/>
              </a:solidFill>
            </a:endParaRPr>
          </a:p>
        </p:txBody>
      </p:sp>
      <p:sp>
        <p:nvSpPr>
          <p:cNvPr id="6" name="投影片編號版面配置區 5"/>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1</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14348" y="500042"/>
            <a:ext cx="7772400" cy="1470025"/>
          </a:xfrm>
        </p:spPr>
        <p:txBody>
          <a:bodyPr>
            <a:normAutofit/>
          </a:bodyPr>
          <a:lstStyle/>
          <a:p>
            <a:r>
              <a:rPr lang="zh-TW" altLang="en-US" b="1" dirty="0" smtClean="0">
                <a:solidFill>
                  <a:srgbClr val="FF0000"/>
                </a:solidFill>
              </a:rPr>
              <a:t>點餐功能</a:t>
            </a:r>
            <a:endParaRPr lang="zh-TW" altLang="en-US" b="1"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973" y="3068960"/>
            <a:ext cx="9002643" cy="21486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809236" y="2483604"/>
            <a:ext cx="133882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功能流程圖</a:t>
            </a:r>
            <a:endParaRPr lang="zh-TW" altLang="en-US" b="1" dirty="0">
              <a:latin typeface="微軟正黑體" panose="020B0604030504040204" pitchFamily="34" charset="-120"/>
              <a:ea typeface="微軟正黑體" panose="020B0604030504040204" pitchFamily="34" charset="-120"/>
            </a:endParaRPr>
          </a:p>
        </p:txBody>
      </p:sp>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10</a:t>
            </a:fld>
            <a:endParaRPr lang="zh-TW" altLang="en-US" dirty="0"/>
          </a:p>
        </p:txBody>
      </p:sp>
    </p:spTree>
    <p:extLst>
      <p:ext uri="{BB962C8B-B14F-4D97-AF65-F5344CB8AC3E}">
        <p14:creationId xmlns:p14="http://schemas.microsoft.com/office/powerpoint/2010/main" val="222785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14348" y="500042"/>
            <a:ext cx="7772400" cy="1470025"/>
          </a:xfrm>
        </p:spPr>
        <p:txBody>
          <a:bodyPr>
            <a:normAutofit/>
          </a:bodyPr>
          <a:lstStyle/>
          <a:p>
            <a:r>
              <a:rPr lang="zh-TW" altLang="en-US" b="1" dirty="0" smtClean="0">
                <a:solidFill>
                  <a:srgbClr val="FF0000"/>
                </a:solidFill>
              </a:rPr>
              <a:t>主菜單頁面</a:t>
            </a:r>
            <a:endParaRPr lang="zh-TW" altLang="en-US" b="1" dirty="0">
              <a:solidFill>
                <a:srgbClr val="FF0000"/>
              </a:solidFill>
            </a:endParaRPr>
          </a:p>
        </p:txBody>
      </p:sp>
      <p:sp>
        <p:nvSpPr>
          <p:cNvPr id="3" name="文字方塊 2"/>
          <p:cNvSpPr txBox="1"/>
          <p:nvPr/>
        </p:nvSpPr>
        <p:spPr>
          <a:xfrm>
            <a:off x="107504" y="2132856"/>
            <a:ext cx="9144000" cy="369332"/>
          </a:xfrm>
          <a:prstGeom prst="rect">
            <a:avLst/>
          </a:prstGeom>
          <a:noFill/>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點藍色框內文字會切換菜單頁面</a:t>
            </a: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641" y="2636931"/>
            <a:ext cx="1900658" cy="3825134"/>
          </a:xfrm>
          <a:prstGeom prst="rect">
            <a:avLst/>
          </a:prstGeom>
        </p:spPr>
      </p:pic>
      <p:sp>
        <p:nvSpPr>
          <p:cNvPr id="7" name="向右箭號 6"/>
          <p:cNvSpPr/>
          <p:nvPr/>
        </p:nvSpPr>
        <p:spPr>
          <a:xfrm>
            <a:off x="3347864" y="4192277"/>
            <a:ext cx="792088" cy="3737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982" y="2641400"/>
            <a:ext cx="1861619" cy="3818823"/>
          </a:xfrm>
          <a:prstGeom prst="rect">
            <a:avLst/>
          </a:prstGeom>
        </p:spPr>
      </p:pic>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5775" y="2636931"/>
            <a:ext cx="1851912" cy="3825133"/>
          </a:xfrm>
          <a:prstGeom prst="rect">
            <a:avLst/>
          </a:prstGeom>
        </p:spPr>
      </p:pic>
      <p:pic>
        <p:nvPicPr>
          <p:cNvPr id="11" name="圖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7201" y="2641401"/>
            <a:ext cx="1841030" cy="3825136"/>
          </a:xfrm>
          <a:prstGeom prst="rect">
            <a:avLst/>
          </a:prstGeom>
        </p:spPr>
      </p:pic>
      <p:pic>
        <p:nvPicPr>
          <p:cNvPr id="13" name="圖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4304" y="2644810"/>
            <a:ext cx="1878096" cy="3820322"/>
          </a:xfrm>
          <a:prstGeom prst="rect">
            <a:avLst/>
          </a:prstGeom>
        </p:spPr>
      </p:pic>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11</a:t>
            </a:fld>
            <a:endParaRPr lang="zh-TW" altLang="en-US" dirty="0"/>
          </a:p>
        </p:txBody>
      </p:sp>
    </p:spTree>
    <p:extLst>
      <p:ext uri="{BB962C8B-B14F-4D97-AF65-F5344CB8AC3E}">
        <p14:creationId xmlns:p14="http://schemas.microsoft.com/office/powerpoint/2010/main" val="30856526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14348" y="500042"/>
            <a:ext cx="7772400" cy="1470025"/>
          </a:xfrm>
        </p:spPr>
        <p:txBody>
          <a:bodyPr>
            <a:normAutofit/>
          </a:bodyPr>
          <a:lstStyle/>
          <a:p>
            <a:r>
              <a:rPr lang="zh-TW" altLang="en-US" b="1" dirty="0" smtClean="0">
                <a:solidFill>
                  <a:srgbClr val="FF0000"/>
                </a:solidFill>
              </a:rPr>
              <a:t>訂單確認及列印明細</a:t>
            </a:r>
            <a:endParaRPr lang="zh-TW" altLang="en-US" b="1" dirty="0">
              <a:solidFill>
                <a:srgbClr val="FF0000"/>
              </a:solidFill>
            </a:endParaRPr>
          </a:p>
        </p:txBody>
      </p:sp>
      <p:pic>
        <p:nvPicPr>
          <p:cNvPr id="2050" name="Picture 2" descr="C:\Users\Administrator\Desktop\專題\張老大\點餐功能截圖\手機版\模擬點餐畫面.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2204864"/>
            <a:ext cx="1841476" cy="375949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dministrator\Desktop\專題\張老大\點餐功能截圖\手機版\點餐確認頁面.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8126" y="2210564"/>
            <a:ext cx="1861628" cy="37594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dministrator\Desktop\專題\張老大\點餐功能截圖\手機版\訂單清單畫面.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7335" y="2210565"/>
            <a:ext cx="1854865" cy="37594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江老大\專題\張老大\點餐功能截圖\手機版\列印功能.1.JPG"/>
          <p:cNvPicPr>
            <a:picLocks noChangeAspect="1" noChangeArrowheads="1"/>
          </p:cNvPicPr>
          <p:nvPr/>
        </p:nvPicPr>
        <p:blipFill>
          <a:blip r:embed="rId6"/>
          <a:srcRect/>
          <a:stretch>
            <a:fillRect/>
          </a:stretch>
        </p:blipFill>
        <p:spPr bwMode="auto">
          <a:xfrm>
            <a:off x="6758416" y="2237484"/>
            <a:ext cx="2278080" cy="3725764"/>
          </a:xfrm>
          <a:prstGeom prst="rect">
            <a:avLst/>
          </a:prstGeom>
          <a:noFill/>
        </p:spPr>
      </p:pic>
      <p:sp>
        <p:nvSpPr>
          <p:cNvPr id="3" name="向右箭號 2"/>
          <p:cNvSpPr/>
          <p:nvPr/>
        </p:nvSpPr>
        <p:spPr>
          <a:xfrm>
            <a:off x="1979712" y="3573016"/>
            <a:ext cx="288032" cy="246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4211960" y="3614948"/>
            <a:ext cx="288032" cy="246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a:off x="6444208" y="3645024"/>
            <a:ext cx="288032" cy="246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12</a:t>
            </a:fld>
            <a:endParaRPr lang="zh-TW" altLang="en-US" dirty="0"/>
          </a:p>
        </p:txBody>
      </p:sp>
    </p:spTree>
    <p:extLst>
      <p:ext uri="{BB962C8B-B14F-4D97-AF65-F5344CB8AC3E}">
        <p14:creationId xmlns:p14="http://schemas.microsoft.com/office/powerpoint/2010/main" val="2730539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14348" y="571480"/>
            <a:ext cx="7772400" cy="1470025"/>
          </a:xfrm>
        </p:spPr>
        <p:txBody>
          <a:bodyPr>
            <a:normAutofit/>
          </a:bodyPr>
          <a:lstStyle/>
          <a:p>
            <a:r>
              <a:rPr lang="zh-TW" altLang="en-US" b="1" dirty="0" smtClean="0">
                <a:solidFill>
                  <a:srgbClr val="FF0000"/>
                </a:solidFill>
              </a:rPr>
              <a:t>訂單查詢功能</a:t>
            </a:r>
            <a:endParaRPr lang="zh-TW" altLang="en-US" b="1" dirty="0">
              <a:solidFill>
                <a:srgbClr val="FF0000"/>
              </a:solidFill>
            </a:endParaRPr>
          </a:p>
        </p:txBody>
      </p:sp>
      <p:sp>
        <p:nvSpPr>
          <p:cNvPr id="4" name="文字方塊 3"/>
          <p:cNvSpPr txBox="1"/>
          <p:nvPr/>
        </p:nvSpPr>
        <p:spPr>
          <a:xfrm>
            <a:off x="2909774" y="1643050"/>
            <a:ext cx="3246402" cy="369332"/>
          </a:xfrm>
          <a:prstGeom prst="rect">
            <a:avLst/>
          </a:prstGeom>
          <a:noFill/>
        </p:spPr>
        <p:txBody>
          <a:bodyPr wrap="none" rtlCol="0">
            <a:spAutoFit/>
          </a:bodyPr>
          <a:lstStyle/>
          <a:p>
            <a:r>
              <a:rPr lang="en-US" altLang="zh-TW" b="1" dirty="0" smtClean="0">
                <a:latin typeface="微軟正黑體" panose="020B0604030504040204" pitchFamily="34" charset="-120"/>
                <a:ea typeface="微軟正黑體" panose="020B0604030504040204" pitchFamily="34" charset="-120"/>
              </a:rPr>
              <a:t>QR Code</a:t>
            </a:r>
            <a:r>
              <a:rPr lang="zh-TW" altLang="en-US" b="1" dirty="0">
                <a:latin typeface="微軟正黑體" panose="020B0604030504040204" pitchFamily="34" charset="-120"/>
                <a:ea typeface="微軟正黑體" panose="020B0604030504040204" pitchFamily="34" charset="-120"/>
              </a:rPr>
              <a:t>查詢目前的出菜狀況</a:t>
            </a:r>
            <a:endParaRPr lang="zh-TW" altLang="en-US" b="1" dirty="0">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176" y="2032137"/>
            <a:ext cx="2224819" cy="4503247"/>
          </a:xfrm>
          <a:prstGeom prst="rect">
            <a:avLst/>
          </a:prstGeom>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43608" y="2143114"/>
            <a:ext cx="2160240" cy="4392270"/>
          </a:xfrm>
          <a:prstGeom prst="rect">
            <a:avLst/>
          </a:prstGeom>
          <a:noFill/>
        </p:spPr>
      </p:pic>
      <p:sp>
        <p:nvSpPr>
          <p:cNvPr id="11" name="向右箭號 10"/>
          <p:cNvSpPr/>
          <p:nvPr/>
        </p:nvSpPr>
        <p:spPr>
          <a:xfrm>
            <a:off x="3722724" y="3786190"/>
            <a:ext cx="1857388" cy="92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13</a:t>
            </a:fld>
            <a:endParaRPr lang="zh-TW" altLang="en-US" dirty="0"/>
          </a:p>
        </p:txBody>
      </p:sp>
    </p:spTree>
    <p:extLst>
      <p:ext uri="{BB962C8B-B14F-4D97-AF65-F5344CB8AC3E}">
        <p14:creationId xmlns:p14="http://schemas.microsoft.com/office/powerpoint/2010/main" val="2007460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404664"/>
            <a:ext cx="8229600" cy="1143000"/>
          </a:xfrm>
        </p:spPr>
        <p:txBody>
          <a:bodyPr vert="horz" lIns="91440" tIns="45720" rIns="91440" bIns="45720" rtlCol="0" anchor="ctr">
            <a:normAutofit/>
          </a:bodyPr>
          <a:lstStyle/>
          <a:p>
            <a:r>
              <a:rPr lang="zh-TW" altLang="en-US" b="1" dirty="0">
                <a:solidFill>
                  <a:srgbClr val="FF0000"/>
                </a:solidFill>
              </a:rPr>
              <a:t>後場</a:t>
            </a:r>
            <a:r>
              <a:rPr lang="en-US" altLang="zh-TW" b="1" dirty="0">
                <a:solidFill>
                  <a:srgbClr val="FF0000"/>
                </a:solidFill>
              </a:rPr>
              <a:t>(</a:t>
            </a:r>
            <a:r>
              <a:rPr lang="zh-TW" altLang="en-US" b="1" dirty="0">
                <a:solidFill>
                  <a:srgbClr val="FF0000"/>
                </a:solidFill>
              </a:rPr>
              <a:t>烹調區</a:t>
            </a:r>
            <a:r>
              <a:rPr lang="en-US" altLang="zh-TW" b="1" dirty="0">
                <a:solidFill>
                  <a:srgbClr val="FF0000"/>
                </a:solidFill>
              </a:rPr>
              <a:t>)</a:t>
            </a:r>
            <a:r>
              <a:rPr lang="zh-TW" altLang="en-US" b="1" dirty="0">
                <a:solidFill>
                  <a:srgbClr val="FF0000"/>
                </a:solidFill>
              </a:rPr>
              <a:t>看板備餐</a:t>
            </a:r>
          </a:p>
        </p:txBody>
      </p:sp>
      <p:sp>
        <p:nvSpPr>
          <p:cNvPr id="3" name="內容版面配置區 2"/>
          <p:cNvSpPr>
            <a:spLocks noGrp="1"/>
          </p:cNvSpPr>
          <p:nvPr>
            <p:ph idx="1"/>
          </p:nvPr>
        </p:nvSpPr>
        <p:spPr/>
        <p:txBody>
          <a:bodyPr>
            <a:normAutofit fontScale="85000" lnSpcReduction="20000"/>
          </a:bodyPr>
          <a:lstStyle/>
          <a:p>
            <a:pPr lvl="0"/>
            <a:r>
              <a:rPr lang="zh-TW" altLang="zh-TW" dirty="0"/>
              <a:t>看板需定時更新畫面。</a:t>
            </a:r>
          </a:p>
          <a:p>
            <a:pPr lvl="0"/>
            <a:r>
              <a:rPr lang="zh-TW" altLang="zh-TW" dirty="0"/>
              <a:t>顯示備餐內容，應以先點先出原則。</a:t>
            </a:r>
          </a:p>
          <a:p>
            <a:pPr lvl="0"/>
            <a:r>
              <a:rPr lang="zh-TW" altLang="zh-TW" dirty="0"/>
              <a:t>同一餐點彙總數量，一次同時備餐。</a:t>
            </a:r>
          </a:p>
          <a:p>
            <a:pPr lvl="0"/>
            <a:r>
              <a:rPr lang="zh-TW" altLang="zh-TW" dirty="0"/>
              <a:t>字體要大，內容簡要</a:t>
            </a:r>
            <a:r>
              <a:rPr lang="en-US" altLang="zh-TW" dirty="0"/>
              <a:t>(</a:t>
            </a:r>
            <a:r>
              <a:rPr lang="zh-TW" altLang="zh-TW" dirty="0"/>
              <a:t>餐點、總數</a:t>
            </a:r>
            <a:r>
              <a:rPr lang="en-US" altLang="zh-TW" dirty="0"/>
              <a:t>)</a:t>
            </a:r>
            <a:r>
              <a:rPr lang="zh-TW" altLang="zh-TW" dirty="0"/>
              <a:t>只要提供廚師所要資訊。</a:t>
            </a:r>
          </a:p>
          <a:p>
            <a:pPr lvl="0"/>
            <a:r>
              <a:rPr lang="zh-TW" altLang="zh-TW" dirty="0"/>
              <a:t>要提供廚師觸控選取功能，一經選取，則消失選取按鈕。</a:t>
            </a:r>
          </a:p>
          <a:p>
            <a:pPr lvl="0"/>
            <a:r>
              <a:rPr lang="zh-TW" altLang="zh-TW" dirty="0"/>
              <a:t>選取後，印表機自動印出『備餐票』，內有各桌明細數量。</a:t>
            </a:r>
          </a:p>
          <a:p>
            <a:pPr lvl="0"/>
            <a:r>
              <a:rPr lang="zh-TW" altLang="zh-TW" dirty="0"/>
              <a:t>廚師備餐完成，依『備餐票』分盤出菜，並刷碼結案</a:t>
            </a:r>
            <a:r>
              <a:rPr lang="zh-TW" altLang="zh-TW" dirty="0" smtClean="0"/>
              <a:t>。</a:t>
            </a:r>
            <a:endParaRPr lang="zh-TW" altLang="zh-TW" dirty="0"/>
          </a:p>
        </p:txBody>
      </p:sp>
      <p:sp>
        <p:nvSpPr>
          <p:cNvPr id="4" name="投影片編號版面配置區 3"/>
          <p:cNvSpPr>
            <a:spLocks noGrp="1"/>
          </p:cNvSpPr>
          <p:nvPr>
            <p:ph type="sldNum" sz="quarter" idx="12"/>
          </p:nvPr>
        </p:nvSpPr>
        <p:spPr/>
        <p:txBody>
          <a:bodyPr/>
          <a:lstStyle/>
          <a:p>
            <a:fld id="{47414B34-03E7-4405-B4CD-7548009AD304}" type="slidenum">
              <a:rPr lang="zh-TW" altLang="en-US" smtClean="0"/>
              <a:pPr/>
              <a:t>14</a:t>
            </a:fld>
            <a:endParaRPr lang="zh-TW" altLang="en-US"/>
          </a:p>
        </p:txBody>
      </p:sp>
    </p:spTree>
    <p:extLst>
      <p:ext uri="{BB962C8B-B14F-4D97-AF65-F5344CB8AC3E}">
        <p14:creationId xmlns:p14="http://schemas.microsoft.com/office/powerpoint/2010/main" val="304538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14348" y="428604"/>
            <a:ext cx="7772400" cy="1470025"/>
          </a:xfrm>
        </p:spPr>
        <p:txBody>
          <a:bodyPr>
            <a:normAutofit/>
          </a:bodyPr>
          <a:lstStyle/>
          <a:p>
            <a:r>
              <a:rPr lang="zh-TW" altLang="en-US" b="1" dirty="0" smtClean="0">
                <a:solidFill>
                  <a:srgbClr val="FF0000"/>
                </a:solidFill>
              </a:rPr>
              <a:t>廚房功能</a:t>
            </a:r>
            <a:endParaRPr lang="zh-TW" altLang="en-US" b="1" dirty="0">
              <a:solidFill>
                <a:srgbClr val="FF0000"/>
              </a:solidFill>
            </a:endParaRPr>
          </a:p>
        </p:txBody>
      </p:sp>
      <p:sp>
        <p:nvSpPr>
          <p:cNvPr id="4" name="文字方塊 3"/>
          <p:cNvSpPr txBox="1"/>
          <p:nvPr/>
        </p:nvSpPr>
        <p:spPr>
          <a:xfrm>
            <a:off x="3836973" y="1881015"/>
            <a:ext cx="133882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功能流程圖</a:t>
            </a:r>
            <a:endParaRPr lang="zh-TW" altLang="en-US" b="1" dirty="0">
              <a:latin typeface="微軟正黑體" panose="020B0604030504040204" pitchFamily="34" charset="-120"/>
              <a:ea typeface="微軟正黑體" panose="020B0604030504040204" pitchFamily="34" charset="-120"/>
            </a:endParaRPr>
          </a:p>
        </p:txBody>
      </p:sp>
      <p:pic>
        <p:nvPicPr>
          <p:cNvPr id="5" name="圖片 4" descr="江老大後台流程圖.jpg"/>
          <p:cNvPicPr>
            <a:picLocks noChangeAspect="1"/>
          </p:cNvPicPr>
          <p:nvPr/>
        </p:nvPicPr>
        <p:blipFill>
          <a:blip r:embed="rId2"/>
          <a:stretch>
            <a:fillRect/>
          </a:stretch>
        </p:blipFill>
        <p:spPr>
          <a:xfrm>
            <a:off x="323528" y="2250347"/>
            <a:ext cx="8365718" cy="3878742"/>
          </a:xfrm>
          <a:prstGeom prst="rect">
            <a:avLst/>
          </a:prstGeom>
        </p:spPr>
      </p:pic>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15</a:t>
            </a:fld>
            <a:endParaRPr lang="zh-TW" altLang="en-US" dirty="0"/>
          </a:p>
        </p:txBody>
      </p:sp>
    </p:spTree>
    <p:extLst>
      <p:ext uri="{BB962C8B-B14F-4D97-AF65-F5344CB8AC3E}">
        <p14:creationId xmlns:p14="http://schemas.microsoft.com/office/powerpoint/2010/main" val="10206573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製作菜單頁面</a:t>
            </a:r>
            <a:endParaRPr lang="zh-TW" altLang="en-US" b="1" dirty="0">
              <a:solidFill>
                <a:srgbClr val="FF0000"/>
              </a:solidFill>
            </a:endParaRPr>
          </a:p>
        </p:txBody>
      </p:sp>
      <p:pic>
        <p:nvPicPr>
          <p:cNvPr id="12" name="圖片 11" descr="沒有訂單畫面.JPG"/>
          <p:cNvPicPr>
            <a:picLocks noChangeAspect="1"/>
          </p:cNvPicPr>
          <p:nvPr/>
        </p:nvPicPr>
        <p:blipFill>
          <a:blip r:embed="rId3" cstate="print"/>
          <a:stretch>
            <a:fillRect/>
          </a:stretch>
        </p:blipFill>
        <p:spPr>
          <a:xfrm>
            <a:off x="3998200" y="2132569"/>
            <a:ext cx="4246208" cy="789168"/>
          </a:xfrm>
          <a:prstGeom prst="rect">
            <a:avLst/>
          </a:prstGeom>
        </p:spPr>
      </p:pic>
      <p:sp>
        <p:nvSpPr>
          <p:cNvPr id="15" name="向下箭號 14"/>
          <p:cNvSpPr/>
          <p:nvPr/>
        </p:nvSpPr>
        <p:spPr>
          <a:xfrm rot="5400000" flipV="1">
            <a:off x="3429014" y="2397751"/>
            <a:ext cx="500066" cy="486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descr="點餐訂單確定後的畫面.JPG"/>
          <p:cNvPicPr>
            <a:picLocks noChangeAspect="1"/>
          </p:cNvPicPr>
          <p:nvPr/>
        </p:nvPicPr>
        <p:blipFill>
          <a:blip r:embed="rId4" cstate="print"/>
          <a:stretch>
            <a:fillRect/>
          </a:stretch>
        </p:blipFill>
        <p:spPr>
          <a:xfrm>
            <a:off x="3998200" y="3559259"/>
            <a:ext cx="4231722" cy="1347177"/>
          </a:xfrm>
          <a:prstGeom prst="rect">
            <a:avLst/>
          </a:prstGeom>
        </p:spPr>
      </p:pic>
      <p:sp>
        <p:nvSpPr>
          <p:cNvPr id="20" name="文字方塊 19"/>
          <p:cNvSpPr txBox="1"/>
          <p:nvPr/>
        </p:nvSpPr>
        <p:spPr>
          <a:xfrm>
            <a:off x="422928" y="1597993"/>
            <a:ext cx="2441694" cy="338554"/>
          </a:xfrm>
          <a:prstGeom prst="rect">
            <a:avLst/>
          </a:prstGeom>
          <a:noFill/>
        </p:spPr>
        <p:txBody>
          <a:bodyPr wrap="none" rtlCol="0">
            <a:spAutoFit/>
          </a:bodyPr>
          <a:lstStyle/>
          <a:p>
            <a:r>
              <a:rPr lang="zh-TW" altLang="en-US" sz="1600" b="1" dirty="0" smtClean="0">
                <a:solidFill>
                  <a:srgbClr val="0070C0"/>
                </a:solidFill>
                <a:latin typeface="微軟正黑體" panose="020B0604030504040204" pitchFamily="34" charset="-120"/>
                <a:ea typeface="微軟正黑體" panose="020B0604030504040204" pitchFamily="34" charset="-120"/>
              </a:rPr>
              <a:t>訂單確認後會聯動到後台</a:t>
            </a:r>
            <a:endParaRPr lang="en-US" altLang="zh-TW" sz="1600" b="1" dirty="0" smtClean="0">
              <a:solidFill>
                <a:srgbClr val="0070C0"/>
              </a:solidFill>
              <a:latin typeface="微軟正黑體" panose="020B0604030504040204" pitchFamily="34" charset="-120"/>
              <a:ea typeface="微軟正黑體" panose="020B0604030504040204" pitchFamily="34" charset="-120"/>
            </a:endParaRPr>
          </a:p>
        </p:txBody>
      </p:sp>
      <p:sp>
        <p:nvSpPr>
          <p:cNvPr id="21" name="文字方塊 20"/>
          <p:cNvSpPr txBox="1"/>
          <p:nvPr/>
        </p:nvSpPr>
        <p:spPr>
          <a:xfrm>
            <a:off x="5329399" y="1597993"/>
            <a:ext cx="1620957" cy="338554"/>
          </a:xfrm>
          <a:prstGeom prst="rect">
            <a:avLst/>
          </a:prstGeom>
          <a:noFill/>
        </p:spPr>
        <p:txBody>
          <a:bodyPr wrap="none" rtlCol="0">
            <a:spAutoFit/>
          </a:bodyPr>
          <a:lstStyle/>
          <a:p>
            <a:r>
              <a:rPr lang="zh-TW" altLang="en-US" sz="1600" b="1" dirty="0" smtClean="0">
                <a:solidFill>
                  <a:srgbClr val="0070C0"/>
                </a:solidFill>
                <a:latin typeface="微軟正黑體" panose="020B0604030504040204" pitchFamily="34" charset="-120"/>
                <a:ea typeface="微軟正黑體" panose="020B0604030504040204" pitchFamily="34" charset="-120"/>
              </a:rPr>
              <a:t>沒有菜單的情況</a:t>
            </a:r>
            <a:endParaRPr lang="zh-TW" altLang="en-US" sz="1600" b="1" dirty="0">
              <a:solidFill>
                <a:srgbClr val="0070C0"/>
              </a:solidFill>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5342769" y="3082861"/>
            <a:ext cx="1620957" cy="338554"/>
          </a:xfrm>
          <a:prstGeom prst="rect">
            <a:avLst/>
          </a:prstGeom>
          <a:noFill/>
        </p:spPr>
        <p:txBody>
          <a:bodyPr wrap="none" rtlCol="0">
            <a:spAutoFit/>
          </a:bodyPr>
          <a:lstStyle/>
          <a:p>
            <a:r>
              <a:rPr lang="zh-TW" altLang="en-US" sz="1600" b="1" dirty="0" smtClean="0">
                <a:solidFill>
                  <a:srgbClr val="0070C0"/>
                </a:solidFill>
                <a:latin typeface="微軟正黑體" panose="020B0604030504040204" pitchFamily="34" charset="-120"/>
                <a:ea typeface="微軟正黑體" panose="020B0604030504040204" pitchFamily="34" charset="-120"/>
              </a:rPr>
              <a:t>菜單資料匯入後</a:t>
            </a:r>
            <a:endParaRPr lang="zh-TW" altLang="en-US" sz="1600" b="1" dirty="0">
              <a:solidFill>
                <a:srgbClr val="0070C0"/>
              </a:solidFill>
              <a:latin typeface="微軟正黑體" panose="020B0604030504040204" pitchFamily="34" charset="-120"/>
              <a:ea typeface="微軟正黑體" panose="020B0604030504040204" pitchFamily="34" charset="-120"/>
            </a:endParaRPr>
          </a:p>
        </p:txBody>
      </p:sp>
      <p:pic>
        <p:nvPicPr>
          <p:cNvPr id="24" name="圖片 23" descr="完成畫面.JPG"/>
          <p:cNvPicPr>
            <a:picLocks noChangeAspect="1"/>
          </p:cNvPicPr>
          <p:nvPr/>
        </p:nvPicPr>
        <p:blipFill>
          <a:blip r:embed="rId5" cstate="print"/>
          <a:stretch>
            <a:fillRect/>
          </a:stretch>
        </p:blipFill>
        <p:spPr>
          <a:xfrm>
            <a:off x="3998200" y="5434660"/>
            <a:ext cx="4210597" cy="1286059"/>
          </a:xfrm>
          <a:prstGeom prst="rect">
            <a:avLst/>
          </a:prstGeom>
        </p:spPr>
      </p:pic>
      <p:sp>
        <p:nvSpPr>
          <p:cNvPr id="25" name="向下箭號 24"/>
          <p:cNvSpPr/>
          <p:nvPr/>
        </p:nvSpPr>
        <p:spPr>
          <a:xfrm rot="10800000" flipV="1">
            <a:off x="4223423" y="5019713"/>
            <a:ext cx="500066"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p:cNvSpPr txBox="1"/>
          <p:nvPr/>
        </p:nvSpPr>
        <p:spPr>
          <a:xfrm>
            <a:off x="4911236" y="5025044"/>
            <a:ext cx="3057247" cy="338554"/>
          </a:xfrm>
          <a:prstGeom prst="rect">
            <a:avLst/>
          </a:prstGeom>
          <a:noFill/>
        </p:spPr>
        <p:txBody>
          <a:bodyPr wrap="none" rtlCol="0">
            <a:spAutoFit/>
          </a:bodyPr>
          <a:lstStyle/>
          <a:p>
            <a:r>
              <a:rPr lang="zh-TW" altLang="en-US" sz="1600" b="1" dirty="0" smtClean="0">
                <a:solidFill>
                  <a:srgbClr val="0070C0"/>
                </a:solidFill>
                <a:latin typeface="微軟正黑體" panose="020B0604030504040204" pitchFamily="34" charset="-120"/>
                <a:ea typeface="微軟正黑體" panose="020B0604030504040204" pitchFamily="34" charset="-120"/>
              </a:rPr>
              <a:t>廚房開始製作菜品會出現備餐中</a:t>
            </a:r>
            <a:endParaRPr lang="en-US" altLang="zh-TW" sz="1600" b="1" dirty="0" smtClean="0">
              <a:solidFill>
                <a:srgbClr val="0070C0"/>
              </a:solidFill>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10" y="2132569"/>
            <a:ext cx="2976130" cy="4391606"/>
          </a:xfrm>
          <a:prstGeom prst="rect">
            <a:avLst/>
          </a:prstGeom>
        </p:spPr>
      </p:pic>
      <p:sp>
        <p:nvSpPr>
          <p:cNvPr id="23" name="向下箭號 22"/>
          <p:cNvSpPr/>
          <p:nvPr/>
        </p:nvSpPr>
        <p:spPr>
          <a:xfrm rot="10800000" flipV="1">
            <a:off x="4241949" y="3037824"/>
            <a:ext cx="500066"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16</a:t>
            </a:fld>
            <a:endParaRPr lang="zh-TW" altLang="en-US" dirty="0"/>
          </a:p>
        </p:txBody>
      </p:sp>
    </p:spTree>
    <p:extLst>
      <p:ext uri="{BB962C8B-B14F-4D97-AF65-F5344CB8AC3E}">
        <p14:creationId xmlns:p14="http://schemas.microsoft.com/office/powerpoint/2010/main" val="31960404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菜品完成動作</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4" name="圖片 23" descr="點選完成後會自動刪除.JPG"/>
          <p:cNvPicPr>
            <a:picLocks noChangeAspect="1"/>
          </p:cNvPicPr>
          <p:nvPr/>
        </p:nvPicPr>
        <p:blipFill>
          <a:blip r:embed="rId3" cstate="print"/>
          <a:stretch>
            <a:fillRect/>
          </a:stretch>
        </p:blipFill>
        <p:spPr>
          <a:xfrm>
            <a:off x="69761" y="4965128"/>
            <a:ext cx="5673792" cy="1491234"/>
          </a:xfrm>
          <a:prstGeom prst="rect">
            <a:avLst/>
          </a:prstGeom>
        </p:spPr>
      </p:pic>
      <p:sp>
        <p:nvSpPr>
          <p:cNvPr id="40" name="文字方塊 39"/>
          <p:cNvSpPr txBox="1"/>
          <p:nvPr/>
        </p:nvSpPr>
        <p:spPr>
          <a:xfrm>
            <a:off x="1628343" y="4495563"/>
            <a:ext cx="2441694" cy="338554"/>
          </a:xfrm>
          <a:prstGeom prst="rect">
            <a:avLst/>
          </a:prstGeom>
          <a:noFill/>
        </p:spPr>
        <p:txBody>
          <a:bodyPr wrap="none" rtlCol="0">
            <a:spAutoFit/>
          </a:bodyPr>
          <a:lstStyle/>
          <a:p>
            <a:r>
              <a:rPr lang="zh-TW" altLang="en-US" sz="1600" b="1" dirty="0" smtClean="0">
                <a:solidFill>
                  <a:srgbClr val="0070C0"/>
                </a:solidFill>
                <a:latin typeface="微軟正黑體" panose="020B0604030504040204" pitchFamily="34" charset="-120"/>
                <a:ea typeface="微軟正黑體" panose="020B0604030504040204" pitchFamily="34" charset="-120"/>
              </a:rPr>
              <a:t>完成的菜品項目會被刪除</a:t>
            </a:r>
            <a:endParaRPr lang="zh-TW" altLang="en-US" sz="1600" b="1" dirty="0">
              <a:solidFill>
                <a:srgbClr val="0070C0"/>
              </a:solidFill>
              <a:latin typeface="微軟正黑體" panose="020B0604030504040204" pitchFamily="34" charset="-120"/>
              <a:ea typeface="微軟正黑體" panose="020B0604030504040204" pitchFamily="34" charset="-120"/>
            </a:endParaRPr>
          </a:p>
        </p:txBody>
      </p:sp>
      <p:sp>
        <p:nvSpPr>
          <p:cNvPr id="43" name="向下箭號 42"/>
          <p:cNvSpPr/>
          <p:nvPr/>
        </p:nvSpPr>
        <p:spPr>
          <a:xfrm rot="17427198">
            <a:off x="5836797" y="2764591"/>
            <a:ext cx="496279" cy="5436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p:cNvGrpSpPr/>
          <p:nvPr/>
        </p:nvGrpSpPr>
        <p:grpSpPr>
          <a:xfrm>
            <a:off x="6116263" y="3490700"/>
            <a:ext cx="2789502" cy="2338992"/>
            <a:chOff x="4879059" y="4777597"/>
            <a:chExt cx="2357454" cy="2160590"/>
          </a:xfrm>
        </p:grpSpPr>
        <p:pic>
          <p:nvPicPr>
            <p:cNvPr id="37" name="圖片 36" descr="列印.JPG"/>
            <p:cNvPicPr>
              <a:picLocks noChangeAspect="1"/>
            </p:cNvPicPr>
            <p:nvPr/>
          </p:nvPicPr>
          <p:blipFill>
            <a:blip r:embed="rId4"/>
            <a:stretch>
              <a:fillRect/>
            </a:stretch>
          </p:blipFill>
          <p:spPr>
            <a:xfrm>
              <a:off x="4879059" y="4777597"/>
              <a:ext cx="2357454" cy="2160590"/>
            </a:xfrm>
            <a:prstGeom prst="rect">
              <a:avLst/>
            </a:prstGeom>
          </p:spPr>
        </p:pic>
        <p:sp>
          <p:nvSpPr>
            <p:cNvPr id="44" name="矩形 43"/>
            <p:cNvSpPr/>
            <p:nvPr/>
          </p:nvSpPr>
          <p:spPr>
            <a:xfrm>
              <a:off x="5379125" y="4884730"/>
              <a:ext cx="1357322" cy="1785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 name="圖片 3"/>
          <p:cNvPicPr>
            <a:picLocks noChangeAspect="1"/>
          </p:cNvPicPr>
          <p:nvPr/>
        </p:nvPicPr>
        <p:blipFill rotWithShape="1">
          <a:blip r:embed="rId5" cstate="print">
            <a:extLst>
              <a:ext uri="{28A0092B-C50C-407E-A947-70E740481C1C}">
                <a14:useLocalDpi xmlns:a14="http://schemas.microsoft.com/office/drawing/2010/main" val="0"/>
              </a:ext>
            </a:extLst>
          </a:blip>
          <a:srcRect b="26237"/>
          <a:stretch/>
        </p:blipFill>
        <p:spPr>
          <a:xfrm>
            <a:off x="91464" y="1916832"/>
            <a:ext cx="5515455" cy="1768292"/>
          </a:xfrm>
          <a:prstGeom prst="rect">
            <a:avLst/>
          </a:prstGeom>
        </p:spPr>
      </p:pic>
      <p:sp>
        <p:nvSpPr>
          <p:cNvPr id="6" name="矩形 5"/>
          <p:cNvSpPr/>
          <p:nvPr/>
        </p:nvSpPr>
        <p:spPr>
          <a:xfrm>
            <a:off x="91463" y="2276872"/>
            <a:ext cx="5515455" cy="210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投影片編號版面配置區 6"/>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17</a:t>
            </a:fld>
            <a:endParaRPr lang="zh-TW" altLang="en-US" dirty="0"/>
          </a:p>
        </p:txBody>
      </p:sp>
    </p:spTree>
    <p:extLst>
      <p:ext uri="{BB962C8B-B14F-4D97-AF65-F5344CB8AC3E}">
        <p14:creationId xmlns:p14="http://schemas.microsoft.com/office/powerpoint/2010/main" val="725029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42910" y="571480"/>
            <a:ext cx="7772400" cy="1470025"/>
          </a:xfrm>
        </p:spPr>
        <p:txBody>
          <a:bodyPr>
            <a:normAutofit/>
          </a:bodyPr>
          <a:lstStyle/>
          <a:p>
            <a:r>
              <a:rPr lang="zh-TW" altLang="en-US" b="1" dirty="0" smtClean="0">
                <a:solidFill>
                  <a:srgbClr val="FF0000"/>
                </a:solidFill>
              </a:rPr>
              <a:t>訂單查詢功能</a:t>
            </a:r>
            <a:endParaRPr lang="zh-TW" altLang="en-US" b="1" dirty="0">
              <a:solidFill>
                <a:srgbClr val="FF0000"/>
              </a:solidFill>
            </a:endParaRPr>
          </a:p>
        </p:txBody>
      </p:sp>
      <p:sp>
        <p:nvSpPr>
          <p:cNvPr id="7" name="文字方塊 6"/>
          <p:cNvSpPr txBox="1"/>
          <p:nvPr/>
        </p:nvSpPr>
        <p:spPr>
          <a:xfrm>
            <a:off x="2820829" y="6093296"/>
            <a:ext cx="3416320" cy="307777"/>
          </a:xfrm>
          <a:prstGeom prst="rect">
            <a:avLst/>
          </a:prstGeom>
          <a:noFill/>
        </p:spPr>
        <p:txBody>
          <a:bodyPr wrap="none" rtlCol="0">
            <a:spAutoFit/>
          </a:bodyPr>
          <a:lstStyle/>
          <a:p>
            <a:r>
              <a:rPr lang="zh-TW" altLang="en-US" sz="1400" b="1" dirty="0" smtClean="0">
                <a:solidFill>
                  <a:srgbClr val="0070C0"/>
                </a:solidFill>
                <a:latin typeface="微軟正黑體" panose="020B0604030504040204" pitchFamily="34" charset="-120"/>
                <a:ea typeface="微軟正黑體" panose="020B0604030504040204" pitchFamily="34" charset="-120"/>
              </a:rPr>
              <a:t>點選明細可以看到此桌的訂單和出菜狀況</a:t>
            </a: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988840"/>
            <a:ext cx="6682730" cy="3960440"/>
          </a:xfrm>
          <a:prstGeom prst="rect">
            <a:avLst/>
          </a:prstGeom>
          <a:ln>
            <a:solidFill>
              <a:srgbClr val="00B0F0"/>
            </a:solidFill>
          </a:ln>
        </p:spPr>
      </p:pic>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18</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404664"/>
            <a:ext cx="8229600" cy="1143000"/>
          </a:xfrm>
        </p:spPr>
        <p:txBody>
          <a:bodyPr vert="horz" lIns="91440" tIns="45720" rIns="91440" bIns="45720" rtlCol="0" anchor="ctr">
            <a:normAutofit/>
          </a:bodyPr>
          <a:lstStyle/>
          <a:p>
            <a:r>
              <a:rPr lang="zh-TW" altLang="en-US" b="1" dirty="0">
                <a:solidFill>
                  <a:srgbClr val="FF0000"/>
                </a:solidFill>
              </a:rPr>
              <a:t>出場</a:t>
            </a:r>
            <a:r>
              <a:rPr lang="en-US" altLang="zh-TW" b="1" dirty="0">
                <a:solidFill>
                  <a:srgbClr val="FF0000"/>
                </a:solidFill>
              </a:rPr>
              <a:t>(</a:t>
            </a:r>
            <a:r>
              <a:rPr lang="zh-TW" altLang="en-US" b="1" dirty="0">
                <a:solidFill>
                  <a:srgbClr val="FF0000"/>
                </a:solidFill>
              </a:rPr>
              <a:t>櫃台</a:t>
            </a:r>
            <a:r>
              <a:rPr lang="en-US" altLang="zh-TW" b="1" dirty="0">
                <a:solidFill>
                  <a:srgbClr val="FF0000"/>
                </a:solidFill>
              </a:rPr>
              <a:t>)</a:t>
            </a:r>
            <a:r>
              <a:rPr lang="zh-TW" altLang="en-US" b="1" dirty="0">
                <a:solidFill>
                  <a:srgbClr val="FF0000"/>
                </a:solidFill>
              </a:rPr>
              <a:t>餐費支付</a:t>
            </a:r>
          </a:p>
        </p:txBody>
      </p:sp>
      <p:sp>
        <p:nvSpPr>
          <p:cNvPr id="3" name="內容版面配置區 2"/>
          <p:cNvSpPr>
            <a:spLocks noGrp="1"/>
          </p:cNvSpPr>
          <p:nvPr>
            <p:ph idx="1"/>
          </p:nvPr>
        </p:nvSpPr>
        <p:spPr/>
        <p:txBody>
          <a:bodyPr>
            <a:normAutofit fontScale="85000" lnSpcReduction="10000"/>
          </a:bodyPr>
          <a:lstStyle/>
          <a:p>
            <a:pPr lvl="0"/>
            <a:r>
              <a:rPr lang="en-US" altLang="zh-TW" dirty="0"/>
              <a:t>1.	</a:t>
            </a:r>
            <a:r>
              <a:rPr lang="zh-TW" altLang="en-US" dirty="0"/>
              <a:t>將未結帳訂單依時間先後列出。</a:t>
            </a:r>
          </a:p>
          <a:p>
            <a:pPr lvl="0"/>
            <a:r>
              <a:rPr lang="en-US" altLang="zh-TW" dirty="0"/>
              <a:t>2.	</a:t>
            </a:r>
            <a:r>
              <a:rPr lang="zh-TW" altLang="en-US" dirty="0"/>
              <a:t>可提供掃</a:t>
            </a:r>
            <a:r>
              <a:rPr lang="en-US" altLang="zh-TW" dirty="0"/>
              <a:t>『</a:t>
            </a:r>
            <a:r>
              <a:rPr lang="zh-TW" altLang="en-US" dirty="0"/>
              <a:t>用餐單</a:t>
            </a:r>
            <a:r>
              <a:rPr lang="en-US" altLang="zh-TW" dirty="0"/>
              <a:t>』</a:t>
            </a:r>
            <a:r>
              <a:rPr lang="zh-TW" altLang="en-US" dirty="0"/>
              <a:t>結帳功能。</a:t>
            </a:r>
          </a:p>
          <a:p>
            <a:pPr lvl="0"/>
            <a:r>
              <a:rPr lang="en-US" altLang="zh-TW" dirty="0"/>
              <a:t>3.	</a:t>
            </a:r>
            <a:r>
              <a:rPr lang="zh-TW" altLang="en-US" dirty="0"/>
              <a:t>結帳金額可利用：用餐人數</a:t>
            </a:r>
            <a:r>
              <a:rPr lang="en-US" altLang="zh-TW" dirty="0"/>
              <a:t>(</a:t>
            </a:r>
            <a:r>
              <a:rPr lang="zh-TW" altLang="en-US" dirty="0"/>
              <a:t>大人、小孩</a:t>
            </a:r>
            <a:r>
              <a:rPr lang="en-US" altLang="zh-TW" dirty="0"/>
              <a:t>)</a:t>
            </a:r>
            <a:r>
              <a:rPr lang="zh-TW" altLang="en-US" dirty="0"/>
              <a:t>、會員回客累點，利用演算法模組，產生優惠金額回傳。</a:t>
            </a:r>
          </a:p>
          <a:p>
            <a:pPr lvl="0"/>
            <a:r>
              <a:rPr lang="en-US" altLang="zh-TW" dirty="0"/>
              <a:t>4.	</a:t>
            </a:r>
            <a:r>
              <a:rPr lang="zh-TW" altLang="en-US" dirty="0"/>
              <a:t>應提供統一編號輸入功能。</a:t>
            </a:r>
          </a:p>
          <a:p>
            <a:pPr lvl="0"/>
            <a:r>
              <a:rPr lang="en-US" altLang="zh-TW" dirty="0"/>
              <a:t>5.	</a:t>
            </a:r>
            <a:r>
              <a:rPr lang="zh-TW" altLang="en-US" dirty="0"/>
              <a:t>可提供特別優惠折扣輸入。</a:t>
            </a:r>
            <a:r>
              <a:rPr lang="en-US" altLang="zh-TW" dirty="0"/>
              <a:t>(</a:t>
            </a:r>
            <a:r>
              <a:rPr lang="zh-TW" altLang="en-US" dirty="0"/>
              <a:t>但需引用折扣備註</a:t>
            </a:r>
            <a:r>
              <a:rPr lang="en-US" altLang="zh-TW" dirty="0"/>
              <a:t>)</a:t>
            </a:r>
          </a:p>
          <a:p>
            <a:pPr lvl="0"/>
            <a:r>
              <a:rPr lang="en-US" altLang="zh-TW" dirty="0"/>
              <a:t>6.	</a:t>
            </a:r>
            <a:r>
              <a:rPr lang="zh-TW" altLang="en-US" dirty="0"/>
              <a:t>結帳方法可提供：現金、信用卡、電子支付</a:t>
            </a:r>
            <a:r>
              <a:rPr lang="en-US" altLang="zh-TW" dirty="0"/>
              <a:t>(</a:t>
            </a:r>
            <a:r>
              <a:rPr lang="zh-TW" altLang="en-US" dirty="0"/>
              <a:t>微信</a:t>
            </a:r>
            <a:r>
              <a:rPr lang="en-US" altLang="zh-TW" dirty="0"/>
              <a:t>/</a:t>
            </a:r>
            <a:r>
              <a:rPr lang="zh-TW" altLang="en-US" dirty="0"/>
              <a:t>支付寶</a:t>
            </a:r>
            <a:r>
              <a:rPr lang="en-US" altLang="zh-TW" dirty="0"/>
              <a:t>)</a:t>
            </a:r>
          </a:p>
          <a:p>
            <a:pPr lvl="0"/>
            <a:r>
              <a:rPr lang="en-US" altLang="zh-TW" dirty="0"/>
              <a:t>7.	</a:t>
            </a:r>
            <a:r>
              <a:rPr lang="zh-TW" altLang="en-US" dirty="0"/>
              <a:t>結帳完成，產生發票。</a:t>
            </a:r>
            <a:endParaRPr lang="zh-TW" altLang="en-US" dirty="0"/>
          </a:p>
        </p:txBody>
      </p:sp>
      <p:sp>
        <p:nvSpPr>
          <p:cNvPr id="4" name="投影片編號版面配置區 3"/>
          <p:cNvSpPr>
            <a:spLocks noGrp="1"/>
          </p:cNvSpPr>
          <p:nvPr>
            <p:ph type="sldNum" sz="quarter" idx="12"/>
          </p:nvPr>
        </p:nvSpPr>
        <p:spPr/>
        <p:txBody>
          <a:bodyPr/>
          <a:lstStyle/>
          <a:p>
            <a:fld id="{47414B34-03E7-4405-B4CD-7548009AD304}" type="slidenum">
              <a:rPr lang="zh-TW" altLang="en-US" smtClean="0"/>
              <a:pPr/>
              <a:t>19</a:t>
            </a:fld>
            <a:endParaRPr lang="zh-TW" altLang="en-US"/>
          </a:p>
        </p:txBody>
      </p:sp>
    </p:spTree>
    <p:extLst>
      <p:ext uri="{BB962C8B-B14F-4D97-AF65-F5344CB8AC3E}">
        <p14:creationId xmlns:p14="http://schemas.microsoft.com/office/powerpoint/2010/main" val="38578719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49890" y="246743"/>
            <a:ext cx="7772400" cy="1470025"/>
          </a:xfrm>
        </p:spPr>
        <p:txBody>
          <a:bodyPr>
            <a:normAutofit/>
          </a:bodyPr>
          <a:lstStyle/>
          <a:p>
            <a:r>
              <a:rPr lang="zh-TW" altLang="en-US" b="1" dirty="0" smtClean="0">
                <a:solidFill>
                  <a:srgbClr val="FF0000"/>
                </a:solidFill>
              </a:rPr>
              <a:t>目錄</a:t>
            </a:r>
            <a:endParaRPr lang="zh-TW" altLang="en-US" b="1" dirty="0">
              <a:solidFill>
                <a:srgbClr val="FF0000"/>
              </a:solidFill>
            </a:endParaRPr>
          </a:p>
        </p:txBody>
      </p:sp>
      <p:sp>
        <p:nvSpPr>
          <p:cNvPr id="12" name="圓角矩形 11"/>
          <p:cNvSpPr/>
          <p:nvPr/>
        </p:nvSpPr>
        <p:spPr>
          <a:xfrm>
            <a:off x="178372" y="2125446"/>
            <a:ext cx="2000264" cy="714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tx1"/>
                </a:solidFill>
                <a:latin typeface="微軟正黑體" panose="020B0604030504040204" pitchFamily="34" charset="-120"/>
                <a:ea typeface="微軟正黑體" panose="020B0604030504040204" pitchFamily="34" charset="-120"/>
              </a:rPr>
              <a:t>1.</a:t>
            </a:r>
            <a:r>
              <a:rPr lang="zh-TW" altLang="en-US" sz="1400" b="1" dirty="0" smtClean="0">
                <a:solidFill>
                  <a:schemeClr val="tx1"/>
                </a:solidFill>
                <a:latin typeface="微軟正黑體" panose="020B0604030504040204" pitchFamily="34" charset="-120"/>
                <a:ea typeface="微軟正黑體" panose="020B0604030504040204" pitchFamily="34" charset="-120"/>
              </a:rPr>
              <a:t>專題動機</a:t>
            </a:r>
            <a:endParaRPr lang="en-US" altLang="zh-TW" sz="1400" b="1" dirty="0" smtClean="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smtClean="0">
                <a:solidFill>
                  <a:schemeClr val="tx1"/>
                </a:solidFill>
                <a:latin typeface="微軟正黑體" panose="020B0604030504040204" pitchFamily="34" charset="-120"/>
                <a:ea typeface="微軟正黑體" panose="020B0604030504040204" pitchFamily="34" charset="-120"/>
              </a:rPr>
              <a:t>2.</a:t>
            </a:r>
            <a:r>
              <a:rPr lang="zh-TW" altLang="en-US" sz="1400" b="1" dirty="0" smtClean="0">
                <a:solidFill>
                  <a:schemeClr val="tx1"/>
                </a:solidFill>
                <a:latin typeface="微軟正黑體" panose="020B0604030504040204" pitchFamily="34" charset="-120"/>
                <a:ea typeface="微軟正黑體" panose="020B0604030504040204" pitchFamily="34" charset="-120"/>
              </a:rPr>
              <a:t>使用場景</a:t>
            </a:r>
            <a:endParaRPr lang="en-US" altLang="zh-TW" sz="1400" b="1" dirty="0" smtClean="0">
              <a:solidFill>
                <a:schemeClr val="tx1"/>
              </a:solidFill>
              <a:latin typeface="微軟正黑體" panose="020B0604030504040204" pitchFamily="34" charset="-120"/>
              <a:ea typeface="微軟正黑體" panose="020B0604030504040204" pitchFamily="34" charset="-120"/>
            </a:endParaRPr>
          </a:p>
          <a:p>
            <a:pPr algn="ctr"/>
            <a:r>
              <a:rPr lang="en-US" altLang="zh-TW" sz="1400" b="1" dirty="0" smtClean="0">
                <a:solidFill>
                  <a:schemeClr val="tx1"/>
                </a:solidFill>
                <a:latin typeface="微軟正黑體" panose="020B0604030504040204" pitchFamily="34" charset="-120"/>
                <a:ea typeface="微軟正黑體" panose="020B0604030504040204" pitchFamily="34" charset="-120"/>
              </a:rPr>
              <a:t>3.</a:t>
            </a:r>
            <a:r>
              <a:rPr lang="zh-TW" altLang="en-US" sz="1400" b="1" dirty="0" smtClean="0">
                <a:solidFill>
                  <a:schemeClr val="tx1"/>
                </a:solidFill>
                <a:latin typeface="微軟正黑體" panose="020B0604030504040204" pitchFamily="34" charset="-120"/>
                <a:ea typeface="微軟正黑體" panose="020B0604030504040204" pitchFamily="34" charset="-120"/>
              </a:rPr>
              <a:t>測試環境</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13" name="向下箭號 12"/>
          <p:cNvSpPr/>
          <p:nvPr/>
        </p:nvSpPr>
        <p:spPr>
          <a:xfrm>
            <a:off x="1107066" y="1839694"/>
            <a:ext cx="142876"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106934" y="1196752"/>
            <a:ext cx="2071702" cy="642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latin typeface="微軟正黑體" panose="020B0604030504040204" pitchFamily="34" charset="-120"/>
                <a:ea typeface="微軟正黑體" panose="020B0604030504040204" pitchFamily="34" charset="-120"/>
              </a:rPr>
              <a:t>簡介</a:t>
            </a:r>
            <a:endParaRPr lang="zh-TW" altLang="en-US" dirty="0">
              <a:solidFill>
                <a:schemeClr val="tx1"/>
              </a:solidFill>
              <a:latin typeface="微軟正黑體" panose="020B0604030504040204" pitchFamily="34" charset="-120"/>
              <a:ea typeface="微軟正黑體" panose="020B0604030504040204" pitchFamily="34" charset="-120"/>
            </a:endParaRPr>
          </a:p>
        </p:txBody>
      </p:sp>
      <p:sp>
        <p:nvSpPr>
          <p:cNvPr id="15" name="圓角矩形 14"/>
          <p:cNvSpPr/>
          <p:nvPr/>
        </p:nvSpPr>
        <p:spPr>
          <a:xfrm>
            <a:off x="35496" y="3920516"/>
            <a:ext cx="2286016" cy="876636"/>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tx1"/>
                </a:solidFill>
                <a:ea typeface="微軟正黑體" panose="020B0604030504040204" pitchFamily="34" charset="-120"/>
              </a:rPr>
              <a:t>1.</a:t>
            </a:r>
            <a:r>
              <a:rPr lang="zh-TW" altLang="en-US" sz="1400" b="1" dirty="0" smtClean="0">
                <a:solidFill>
                  <a:schemeClr val="tx1"/>
                </a:solidFill>
                <a:ea typeface="微軟正黑體" panose="020B0604030504040204" pitchFamily="34" charset="-120"/>
              </a:rPr>
              <a:t>張老大快炒後台主頁</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2.</a:t>
            </a:r>
            <a:r>
              <a:rPr lang="zh-TW" altLang="en-US" sz="1400" b="1" dirty="0" smtClean="0">
                <a:solidFill>
                  <a:schemeClr val="tx1"/>
                </a:solidFill>
                <a:ea typeface="微軟正黑體" panose="020B0604030504040204" pitchFamily="34" charset="-120"/>
              </a:rPr>
              <a:t>抽牌候位</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3.</a:t>
            </a:r>
            <a:r>
              <a:rPr lang="zh-TW" altLang="en-US" sz="1400" b="1" dirty="0" smtClean="0">
                <a:solidFill>
                  <a:schemeClr val="tx1"/>
                </a:solidFill>
                <a:ea typeface="微軟正黑體" panose="020B0604030504040204" pitchFamily="34" charset="-120"/>
              </a:rPr>
              <a:t>叫號</a:t>
            </a:r>
            <a:r>
              <a:rPr lang="zh-TW" altLang="en-US" sz="1400" b="1" dirty="0" smtClean="0">
                <a:solidFill>
                  <a:schemeClr val="tx1"/>
                </a:solidFill>
                <a:ea typeface="微軟正黑體" panose="020B0604030504040204" pitchFamily="34" charset="-120"/>
              </a:rPr>
              <a:t>入場</a:t>
            </a:r>
            <a:endParaRPr lang="en-US" altLang="zh-TW" sz="1400" b="1" dirty="0" smtClean="0">
              <a:solidFill>
                <a:schemeClr val="tx1"/>
              </a:solidFill>
              <a:ea typeface="微軟正黑體" panose="020B0604030504040204" pitchFamily="34" charset="-120"/>
            </a:endParaRPr>
          </a:p>
        </p:txBody>
      </p:sp>
      <p:sp>
        <p:nvSpPr>
          <p:cNvPr id="16" name="向下箭號 15"/>
          <p:cNvSpPr/>
          <p:nvPr/>
        </p:nvSpPr>
        <p:spPr>
          <a:xfrm>
            <a:off x="1107066" y="3634764"/>
            <a:ext cx="142876" cy="285752"/>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35496" y="2991822"/>
            <a:ext cx="2214578" cy="64294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ea typeface="微軟正黑體" panose="020B0604030504040204" pitchFamily="34" charset="-120"/>
              </a:rPr>
              <a:t>店家功能介紹</a:t>
            </a:r>
            <a:endParaRPr lang="zh-TW" altLang="en-US" dirty="0">
              <a:solidFill>
                <a:schemeClr val="tx1"/>
              </a:solidFill>
              <a:ea typeface="微軟正黑體" panose="020B0604030504040204" pitchFamily="34" charset="-120"/>
            </a:endParaRPr>
          </a:p>
        </p:txBody>
      </p:sp>
      <p:sp>
        <p:nvSpPr>
          <p:cNvPr id="18" name="圓角矩形 17"/>
          <p:cNvSpPr/>
          <p:nvPr/>
        </p:nvSpPr>
        <p:spPr>
          <a:xfrm>
            <a:off x="178372" y="5786430"/>
            <a:ext cx="1801340" cy="882930"/>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tx1"/>
                </a:solidFill>
                <a:ea typeface="微軟正黑體" panose="020B0604030504040204" pitchFamily="34" charset="-120"/>
              </a:rPr>
              <a:t>1.</a:t>
            </a:r>
            <a:r>
              <a:rPr lang="zh-TW" altLang="en-US" sz="1400" b="1" dirty="0" smtClean="0">
                <a:solidFill>
                  <a:schemeClr val="tx1"/>
                </a:solidFill>
                <a:ea typeface="微軟正黑體" panose="020B0604030504040204" pitchFamily="34" charset="-120"/>
              </a:rPr>
              <a:t>主菜單頁面</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2.</a:t>
            </a:r>
            <a:r>
              <a:rPr lang="zh-TW" altLang="en-US" sz="1400" b="1" dirty="0" smtClean="0">
                <a:solidFill>
                  <a:schemeClr val="tx1"/>
                </a:solidFill>
                <a:ea typeface="微軟正黑體" panose="020B0604030504040204" pitchFamily="34" charset="-120"/>
              </a:rPr>
              <a:t>訂單確認及列印明細</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3.</a:t>
            </a:r>
            <a:r>
              <a:rPr lang="zh-TW" altLang="en-US" sz="1400" b="1" dirty="0" smtClean="0">
                <a:solidFill>
                  <a:schemeClr val="tx1"/>
                </a:solidFill>
                <a:ea typeface="微軟正黑體" panose="020B0604030504040204" pitchFamily="34" charset="-120"/>
              </a:rPr>
              <a:t>訂單</a:t>
            </a:r>
            <a:r>
              <a:rPr lang="zh-TW" altLang="en-US" sz="1400" b="1" dirty="0" smtClean="0">
                <a:solidFill>
                  <a:schemeClr val="tx1"/>
                </a:solidFill>
                <a:ea typeface="微軟正黑體" panose="020B0604030504040204" pitchFamily="34" charset="-120"/>
              </a:rPr>
              <a:t>查詢</a:t>
            </a:r>
            <a:endParaRPr lang="en-US" altLang="zh-TW" sz="1400" b="1" dirty="0" smtClean="0">
              <a:solidFill>
                <a:schemeClr val="tx1"/>
              </a:solidFill>
              <a:ea typeface="微軟正黑體" panose="020B0604030504040204" pitchFamily="34" charset="-120"/>
            </a:endParaRPr>
          </a:p>
        </p:txBody>
      </p:sp>
      <p:sp>
        <p:nvSpPr>
          <p:cNvPr id="19" name="向下箭號 18"/>
          <p:cNvSpPr/>
          <p:nvPr/>
        </p:nvSpPr>
        <p:spPr>
          <a:xfrm>
            <a:off x="944716" y="5387494"/>
            <a:ext cx="170900" cy="398936"/>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78373" y="4857736"/>
            <a:ext cx="1741296" cy="52975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ea typeface="微軟正黑體" panose="020B0604030504040204" pitchFamily="34" charset="-120"/>
              </a:rPr>
              <a:t>點餐</a:t>
            </a:r>
            <a:endParaRPr lang="zh-TW" altLang="en-US" dirty="0">
              <a:solidFill>
                <a:schemeClr val="tx1"/>
              </a:solidFill>
              <a:ea typeface="微軟正黑體" panose="020B0604030504040204" pitchFamily="34" charset="-120"/>
            </a:endParaRPr>
          </a:p>
        </p:txBody>
      </p:sp>
      <p:sp>
        <p:nvSpPr>
          <p:cNvPr id="21" name="圓角矩形 20"/>
          <p:cNvSpPr/>
          <p:nvPr/>
        </p:nvSpPr>
        <p:spPr>
          <a:xfrm>
            <a:off x="2411760" y="2197454"/>
            <a:ext cx="2143140" cy="500066"/>
          </a:xfrm>
          <a:prstGeom prst="round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tx1"/>
                </a:solidFill>
                <a:ea typeface="微軟正黑體" panose="020B0604030504040204" pitchFamily="34" charset="-120"/>
              </a:rPr>
              <a:t>1.</a:t>
            </a:r>
            <a:r>
              <a:rPr lang="zh-TW" altLang="en-US" sz="1400" b="1" dirty="0" smtClean="0">
                <a:solidFill>
                  <a:schemeClr val="tx1"/>
                </a:solidFill>
                <a:ea typeface="微軟正黑體" panose="020B0604030504040204" pitchFamily="34" charset="-120"/>
              </a:rPr>
              <a:t>製作菜單頁面</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2.</a:t>
            </a:r>
            <a:r>
              <a:rPr lang="zh-TW" altLang="en-US" sz="1400" b="1" dirty="0" smtClean="0">
                <a:solidFill>
                  <a:schemeClr val="tx1"/>
                </a:solidFill>
                <a:ea typeface="微軟正黑體" panose="020B0604030504040204" pitchFamily="34" charset="-120"/>
              </a:rPr>
              <a:t>菜品完成動作</a:t>
            </a:r>
            <a:endParaRPr lang="en-US" altLang="zh-TW" sz="1400" b="1" dirty="0" smtClean="0">
              <a:solidFill>
                <a:schemeClr val="tx1"/>
              </a:solidFill>
              <a:ea typeface="微軟正黑體" panose="020B0604030504040204" pitchFamily="34" charset="-120"/>
            </a:endParaRPr>
          </a:p>
        </p:txBody>
      </p:sp>
      <p:sp>
        <p:nvSpPr>
          <p:cNvPr id="22" name="向下箭號 21"/>
          <p:cNvSpPr/>
          <p:nvPr/>
        </p:nvSpPr>
        <p:spPr>
          <a:xfrm>
            <a:off x="3411892" y="1911702"/>
            <a:ext cx="142876" cy="285752"/>
          </a:xfrm>
          <a:prstGeom prst="downArrow">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p:cNvSpPr/>
          <p:nvPr/>
        </p:nvSpPr>
        <p:spPr>
          <a:xfrm>
            <a:off x="2411760" y="1268760"/>
            <a:ext cx="2071702" cy="642942"/>
          </a:xfrm>
          <a:prstGeom prst="ellipse">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ea typeface="微軟正黑體" panose="020B0604030504040204" pitchFamily="34" charset="-120"/>
              </a:rPr>
              <a:t>廚房</a:t>
            </a:r>
            <a:endParaRPr lang="zh-TW" altLang="en-US" dirty="0">
              <a:solidFill>
                <a:schemeClr val="tx1"/>
              </a:solidFill>
              <a:ea typeface="微軟正黑體" panose="020B0604030504040204" pitchFamily="34" charset="-120"/>
            </a:endParaRPr>
          </a:p>
        </p:txBody>
      </p:sp>
      <p:sp>
        <p:nvSpPr>
          <p:cNvPr id="24" name="圓角矩形 23"/>
          <p:cNvSpPr/>
          <p:nvPr/>
        </p:nvSpPr>
        <p:spPr>
          <a:xfrm>
            <a:off x="2500868" y="5805834"/>
            <a:ext cx="2143140" cy="857256"/>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tx1"/>
                </a:solidFill>
                <a:ea typeface="微軟正黑體" panose="020B0604030504040204" pitchFamily="34" charset="-120"/>
              </a:rPr>
              <a:t>1.</a:t>
            </a:r>
            <a:r>
              <a:rPr lang="zh-TW" altLang="en-US" sz="1400" b="1" dirty="0" smtClean="0">
                <a:solidFill>
                  <a:schemeClr val="tx1"/>
                </a:solidFill>
                <a:ea typeface="微軟正黑體" panose="020B0604030504040204" pitchFamily="34" charset="-120"/>
              </a:rPr>
              <a:t>結帳後台</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2.</a:t>
            </a:r>
            <a:r>
              <a:rPr lang="zh-TW" altLang="en-US" sz="1400" b="1" dirty="0" smtClean="0">
                <a:solidFill>
                  <a:schemeClr val="tx1"/>
                </a:solidFill>
                <a:ea typeface="微軟正黑體" panose="020B0604030504040204" pitchFamily="34" charset="-120"/>
              </a:rPr>
              <a:t>清單修改</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3.</a:t>
            </a:r>
            <a:r>
              <a:rPr lang="zh-TW" altLang="en-US" sz="1400" b="1" dirty="0" smtClean="0">
                <a:solidFill>
                  <a:schemeClr val="tx1"/>
                </a:solidFill>
                <a:ea typeface="微軟正黑體" panose="020B0604030504040204" pitchFamily="34" charset="-120"/>
              </a:rPr>
              <a:t>清單取消</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4.</a:t>
            </a:r>
            <a:r>
              <a:rPr lang="zh-TW" altLang="en-US" sz="1400" b="1" dirty="0" smtClean="0">
                <a:solidFill>
                  <a:schemeClr val="tx1"/>
                </a:solidFill>
                <a:ea typeface="微軟正黑體" panose="020B0604030504040204" pitchFamily="34" charset="-120"/>
              </a:rPr>
              <a:t>清單結帳</a:t>
            </a:r>
            <a:endParaRPr lang="en-US" altLang="zh-TW" sz="1400" b="1" dirty="0" smtClean="0">
              <a:solidFill>
                <a:schemeClr val="tx1"/>
              </a:solidFill>
              <a:ea typeface="微軟正黑體" panose="020B0604030504040204" pitchFamily="34" charset="-120"/>
            </a:endParaRPr>
          </a:p>
        </p:txBody>
      </p:sp>
      <p:sp>
        <p:nvSpPr>
          <p:cNvPr id="25" name="向下箭號 24"/>
          <p:cNvSpPr/>
          <p:nvPr/>
        </p:nvSpPr>
        <p:spPr>
          <a:xfrm>
            <a:off x="3501000" y="5520082"/>
            <a:ext cx="142876" cy="285752"/>
          </a:xfrm>
          <a:prstGeom prst="downArrow">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2500868" y="4877140"/>
            <a:ext cx="2071702" cy="642942"/>
          </a:xfrm>
          <a:prstGeom prst="ellipse">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ea typeface="微軟正黑體" panose="020B0604030504040204" pitchFamily="34" charset="-120"/>
              </a:rPr>
              <a:t>結帳</a:t>
            </a:r>
            <a:endParaRPr lang="zh-TW" altLang="en-US" dirty="0">
              <a:solidFill>
                <a:schemeClr val="tx1"/>
              </a:solidFill>
              <a:ea typeface="微軟正黑體" panose="020B0604030504040204" pitchFamily="34" charset="-120"/>
            </a:endParaRPr>
          </a:p>
        </p:txBody>
      </p:sp>
      <p:sp>
        <p:nvSpPr>
          <p:cNvPr id="27" name="圓角矩形 26"/>
          <p:cNvSpPr/>
          <p:nvPr/>
        </p:nvSpPr>
        <p:spPr>
          <a:xfrm>
            <a:off x="4754585" y="2268322"/>
            <a:ext cx="2143140" cy="1071570"/>
          </a:xfrm>
          <a:prstGeom prst="roundRect">
            <a:avLst/>
          </a:prstGeom>
          <a:solidFill>
            <a:schemeClr val="accent2">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tx1"/>
                </a:solidFill>
                <a:ea typeface="微軟正黑體" panose="020B0604030504040204" pitchFamily="34" charset="-120"/>
              </a:rPr>
              <a:t>1.</a:t>
            </a:r>
            <a:r>
              <a:rPr lang="zh-TW" altLang="en-US" sz="1400" b="1" dirty="0" smtClean="0">
                <a:solidFill>
                  <a:schemeClr val="tx1"/>
                </a:solidFill>
                <a:ea typeface="微軟正黑體" panose="020B0604030504040204" pitchFamily="34" charset="-120"/>
              </a:rPr>
              <a:t>庫存後台</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2.</a:t>
            </a:r>
            <a:r>
              <a:rPr lang="zh-TW" altLang="en-US" sz="1400" b="1" dirty="0" smtClean="0">
                <a:solidFill>
                  <a:schemeClr val="tx1"/>
                </a:solidFill>
                <a:ea typeface="微軟正黑體" panose="020B0604030504040204" pitchFamily="34" charset="-120"/>
              </a:rPr>
              <a:t>進貨新增</a:t>
            </a:r>
            <a:r>
              <a:rPr lang="en-US" altLang="zh-TW" sz="1400" b="1" dirty="0" smtClean="0">
                <a:solidFill>
                  <a:schemeClr val="tx1"/>
                </a:solidFill>
                <a:ea typeface="微軟正黑體" panose="020B0604030504040204" pitchFamily="34" charset="-120"/>
              </a:rPr>
              <a:t>/</a:t>
            </a:r>
            <a:r>
              <a:rPr lang="zh-TW" altLang="en-US" sz="1400" b="1" dirty="0" smtClean="0">
                <a:solidFill>
                  <a:schemeClr val="tx1"/>
                </a:solidFill>
                <a:ea typeface="微軟正黑體" panose="020B0604030504040204" pitchFamily="34" charset="-120"/>
              </a:rPr>
              <a:t>修改</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3.</a:t>
            </a:r>
            <a:r>
              <a:rPr lang="zh-TW" altLang="en-US" sz="1400" b="1" dirty="0" smtClean="0">
                <a:solidFill>
                  <a:schemeClr val="tx1"/>
                </a:solidFill>
                <a:ea typeface="微軟正黑體" panose="020B0604030504040204" pitchFamily="34" charset="-120"/>
              </a:rPr>
              <a:t>秏材新增</a:t>
            </a:r>
            <a:r>
              <a:rPr lang="en-US" altLang="zh-TW" sz="1400" b="1" dirty="0" smtClean="0">
                <a:solidFill>
                  <a:schemeClr val="tx1"/>
                </a:solidFill>
                <a:ea typeface="微軟正黑體" panose="020B0604030504040204" pitchFamily="34" charset="-120"/>
              </a:rPr>
              <a:t>/</a:t>
            </a:r>
            <a:r>
              <a:rPr lang="zh-TW" altLang="en-US" sz="1400" b="1" dirty="0" smtClean="0">
                <a:solidFill>
                  <a:schemeClr val="tx1"/>
                </a:solidFill>
                <a:ea typeface="微軟正黑體" panose="020B0604030504040204" pitchFamily="34" charset="-120"/>
              </a:rPr>
              <a:t>修改</a:t>
            </a:r>
            <a:r>
              <a:rPr lang="en-US" altLang="zh-TW" sz="1400" b="1" dirty="0" smtClean="0">
                <a:solidFill>
                  <a:schemeClr val="tx1"/>
                </a:solidFill>
                <a:ea typeface="微軟正黑體" panose="020B0604030504040204" pitchFamily="34" charset="-120"/>
              </a:rPr>
              <a:t>/</a:t>
            </a:r>
            <a:r>
              <a:rPr lang="zh-TW" altLang="en-US" sz="1400" b="1" dirty="0" smtClean="0">
                <a:solidFill>
                  <a:schemeClr val="tx1"/>
                </a:solidFill>
                <a:ea typeface="微軟正黑體" panose="020B0604030504040204" pitchFamily="34" charset="-120"/>
              </a:rPr>
              <a:t>刪除</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4.</a:t>
            </a:r>
            <a:r>
              <a:rPr lang="zh-TW" altLang="en-US" sz="1400" b="1" dirty="0" smtClean="0">
                <a:solidFill>
                  <a:schemeClr val="tx1"/>
                </a:solidFill>
                <a:ea typeface="微軟正黑體" panose="020B0604030504040204" pitchFamily="34" charset="-120"/>
              </a:rPr>
              <a:t>食材新增</a:t>
            </a:r>
            <a:r>
              <a:rPr lang="en-US" altLang="zh-TW" sz="1400" b="1" dirty="0" smtClean="0">
                <a:solidFill>
                  <a:schemeClr val="tx1"/>
                </a:solidFill>
                <a:ea typeface="微軟正黑體" panose="020B0604030504040204" pitchFamily="34" charset="-120"/>
              </a:rPr>
              <a:t>/</a:t>
            </a:r>
            <a:r>
              <a:rPr lang="zh-TW" altLang="en-US" sz="1400" b="1" dirty="0" smtClean="0">
                <a:solidFill>
                  <a:schemeClr val="tx1"/>
                </a:solidFill>
                <a:ea typeface="微軟正黑體" panose="020B0604030504040204" pitchFamily="34" charset="-120"/>
              </a:rPr>
              <a:t>修改</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5.</a:t>
            </a:r>
            <a:r>
              <a:rPr lang="zh-TW" altLang="en-US" sz="1400" b="1" dirty="0" smtClean="0">
                <a:solidFill>
                  <a:schemeClr val="tx1"/>
                </a:solidFill>
                <a:ea typeface="微軟正黑體" panose="020B0604030504040204" pitchFamily="34" charset="-120"/>
              </a:rPr>
              <a:t>供應商新增</a:t>
            </a:r>
            <a:r>
              <a:rPr lang="en-US" altLang="zh-TW" sz="1400" b="1" dirty="0" smtClean="0">
                <a:solidFill>
                  <a:schemeClr val="tx1"/>
                </a:solidFill>
                <a:ea typeface="微軟正黑體" panose="020B0604030504040204" pitchFamily="34" charset="-120"/>
              </a:rPr>
              <a:t>/</a:t>
            </a:r>
            <a:r>
              <a:rPr lang="zh-TW" altLang="en-US" sz="1400" b="1" dirty="0" smtClean="0">
                <a:solidFill>
                  <a:schemeClr val="tx1"/>
                </a:solidFill>
                <a:ea typeface="微軟正黑體" panose="020B0604030504040204" pitchFamily="34" charset="-120"/>
              </a:rPr>
              <a:t>修改</a:t>
            </a:r>
            <a:endParaRPr lang="en-US" altLang="zh-TW" sz="1400" b="1" dirty="0" smtClean="0">
              <a:solidFill>
                <a:schemeClr val="tx1"/>
              </a:solidFill>
              <a:ea typeface="微軟正黑體" panose="020B0604030504040204" pitchFamily="34" charset="-120"/>
            </a:endParaRPr>
          </a:p>
        </p:txBody>
      </p:sp>
      <p:sp>
        <p:nvSpPr>
          <p:cNvPr id="28" name="向下箭號 27"/>
          <p:cNvSpPr/>
          <p:nvPr/>
        </p:nvSpPr>
        <p:spPr>
          <a:xfrm>
            <a:off x="5754717" y="1982570"/>
            <a:ext cx="142876" cy="285752"/>
          </a:xfrm>
          <a:prstGeom prst="downArrow">
            <a:avLst/>
          </a:prstGeom>
          <a:solidFill>
            <a:schemeClr val="accent2">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p:nvSpPr>
        <p:spPr>
          <a:xfrm>
            <a:off x="4754585" y="1339628"/>
            <a:ext cx="2071702" cy="642942"/>
          </a:xfrm>
          <a:prstGeom prst="ellipse">
            <a:avLst/>
          </a:prstGeom>
          <a:solidFill>
            <a:schemeClr val="accent2">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ea typeface="微軟正黑體" panose="020B0604030504040204" pitchFamily="34" charset="-120"/>
              </a:rPr>
              <a:t>庫存</a:t>
            </a:r>
            <a:endParaRPr lang="zh-TW" altLang="en-US" dirty="0">
              <a:solidFill>
                <a:schemeClr val="tx1"/>
              </a:solidFill>
              <a:ea typeface="微軟正黑體" panose="020B0604030504040204" pitchFamily="34" charset="-120"/>
            </a:endParaRPr>
          </a:p>
        </p:txBody>
      </p:sp>
      <p:sp>
        <p:nvSpPr>
          <p:cNvPr id="30" name="圓角矩形 29"/>
          <p:cNvSpPr/>
          <p:nvPr/>
        </p:nvSpPr>
        <p:spPr>
          <a:xfrm>
            <a:off x="5035411" y="5812104"/>
            <a:ext cx="1773633" cy="857256"/>
          </a:xfrm>
          <a:prstGeom prst="roundRect">
            <a:avLst/>
          </a:prstGeom>
          <a:solidFill>
            <a:schemeClr val="accent4">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tx1"/>
                </a:solidFill>
                <a:ea typeface="微軟正黑體" panose="020B0604030504040204" pitchFamily="34" charset="-120"/>
              </a:rPr>
              <a:t>1.</a:t>
            </a:r>
            <a:r>
              <a:rPr lang="zh-TW" altLang="en-US" sz="1400" b="1" dirty="0" smtClean="0">
                <a:solidFill>
                  <a:schemeClr val="tx1"/>
                </a:solidFill>
                <a:ea typeface="微軟正黑體" panose="020B0604030504040204" pitchFamily="34" charset="-120"/>
              </a:rPr>
              <a:t>資料庫欄位圖</a:t>
            </a:r>
            <a:endParaRPr lang="en-US" altLang="zh-TW" sz="1400" b="1" dirty="0" smtClean="0">
              <a:solidFill>
                <a:schemeClr val="tx1"/>
              </a:solidFill>
              <a:ea typeface="微軟正黑體" panose="020B0604030504040204" pitchFamily="34" charset="-120"/>
            </a:endParaRPr>
          </a:p>
          <a:p>
            <a:pPr algn="ctr"/>
            <a:r>
              <a:rPr lang="en-US" altLang="zh-TW" sz="1400" b="1" dirty="0" smtClean="0">
                <a:solidFill>
                  <a:schemeClr val="tx1"/>
                </a:solidFill>
                <a:ea typeface="微軟正黑體" panose="020B0604030504040204" pitchFamily="34" charset="-120"/>
              </a:rPr>
              <a:t>2.</a:t>
            </a:r>
            <a:r>
              <a:rPr lang="zh-TW" altLang="en-US" sz="1400" b="1" dirty="0" smtClean="0">
                <a:solidFill>
                  <a:schemeClr val="tx1"/>
                </a:solidFill>
                <a:ea typeface="微軟正黑體" panose="020B0604030504040204" pitchFamily="34" charset="-120"/>
              </a:rPr>
              <a:t>資料庫架構</a:t>
            </a:r>
            <a:r>
              <a:rPr lang="zh-TW" altLang="en-US" sz="1400" b="1" dirty="0" smtClean="0">
                <a:solidFill>
                  <a:schemeClr val="tx1"/>
                </a:solidFill>
                <a:ea typeface="微軟正黑體" panose="020B0604030504040204" pitchFamily="34" charset="-120"/>
              </a:rPr>
              <a:t>圖</a:t>
            </a:r>
            <a:endParaRPr lang="en-US" altLang="zh-TW" sz="1400" b="1" dirty="0" smtClean="0">
              <a:solidFill>
                <a:schemeClr val="tx1"/>
              </a:solidFill>
              <a:ea typeface="微軟正黑體" panose="020B0604030504040204" pitchFamily="34" charset="-120"/>
            </a:endParaRPr>
          </a:p>
        </p:txBody>
      </p:sp>
      <p:sp>
        <p:nvSpPr>
          <p:cNvPr id="31" name="向下箭號 30"/>
          <p:cNvSpPr/>
          <p:nvPr/>
        </p:nvSpPr>
        <p:spPr>
          <a:xfrm>
            <a:off x="5833547" y="5526352"/>
            <a:ext cx="118242" cy="285752"/>
          </a:xfrm>
          <a:prstGeom prst="downArrow">
            <a:avLst/>
          </a:prstGeom>
          <a:solidFill>
            <a:schemeClr val="accent4">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p:cNvSpPr/>
          <p:nvPr/>
        </p:nvSpPr>
        <p:spPr>
          <a:xfrm>
            <a:off x="5023095" y="4883410"/>
            <a:ext cx="1714512" cy="642942"/>
          </a:xfrm>
          <a:prstGeom prst="ellipse">
            <a:avLst/>
          </a:prstGeom>
          <a:solidFill>
            <a:schemeClr val="accent4">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ea typeface="微軟正黑體" panose="020B0604030504040204" pitchFamily="34" charset="-120"/>
              </a:rPr>
              <a:t>資料庫</a:t>
            </a:r>
            <a:endParaRPr lang="zh-TW" altLang="en-US" dirty="0">
              <a:solidFill>
                <a:schemeClr val="tx1"/>
              </a:solidFill>
              <a:ea typeface="微軟正黑體" panose="020B0604030504040204" pitchFamily="34" charset="-120"/>
            </a:endParaRPr>
          </a:p>
        </p:txBody>
      </p:sp>
      <p:sp>
        <p:nvSpPr>
          <p:cNvPr id="33" name="圓角矩形 32"/>
          <p:cNvSpPr/>
          <p:nvPr/>
        </p:nvSpPr>
        <p:spPr>
          <a:xfrm>
            <a:off x="7041741" y="3258384"/>
            <a:ext cx="1994755" cy="1538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ea typeface="微軟正黑體" panose="020B0604030504040204" pitchFamily="34" charset="-120"/>
              </a:rPr>
              <a:t>未</a:t>
            </a:r>
            <a:r>
              <a:rPr lang="zh-TW" altLang="en-US" dirty="0" smtClean="0">
                <a:solidFill>
                  <a:schemeClr val="tx1"/>
                </a:solidFill>
                <a:ea typeface="微軟正黑體" panose="020B0604030504040204" pitchFamily="34" charset="-120"/>
              </a:rPr>
              <a:t>來展望</a:t>
            </a:r>
            <a:endParaRPr lang="zh-TW" altLang="en-US" dirty="0">
              <a:solidFill>
                <a:schemeClr val="tx1"/>
              </a:solidFill>
              <a:ea typeface="微軟正黑體" panose="020B0604030504040204" pitchFamily="34" charset="-120"/>
            </a:endParaRPr>
          </a:p>
        </p:txBody>
      </p:sp>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a:t>
            </a:fld>
            <a:endParaRPr lang="zh-TW" altLang="en-US" dirty="0"/>
          </a:p>
        </p:txBody>
      </p:sp>
      <p:sp>
        <p:nvSpPr>
          <p:cNvPr id="34" name="圓角矩形 33"/>
          <p:cNvSpPr/>
          <p:nvPr/>
        </p:nvSpPr>
        <p:spPr>
          <a:xfrm>
            <a:off x="2483768" y="3997654"/>
            <a:ext cx="2143140" cy="500066"/>
          </a:xfrm>
          <a:prstGeom prst="roundRect">
            <a:avLst/>
          </a:prstGeom>
          <a:solidFill>
            <a:schemeClr val="accent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smtClean="0">
                <a:solidFill>
                  <a:schemeClr val="tx1"/>
                </a:solidFill>
                <a:ea typeface="微軟正黑體" panose="020B0604030504040204" pitchFamily="34" charset="-120"/>
              </a:rPr>
              <a:t>1</a:t>
            </a:r>
            <a:r>
              <a:rPr lang="en-US" altLang="zh-TW" sz="1400" b="1" dirty="0" smtClean="0">
                <a:solidFill>
                  <a:schemeClr val="tx1"/>
                </a:solidFill>
                <a:ea typeface="微軟正黑體" panose="020B0604030504040204" pitchFamily="34" charset="-120"/>
              </a:rPr>
              <a:t>.</a:t>
            </a:r>
            <a:r>
              <a:rPr lang="zh-TW" altLang="en-US" sz="1400" b="1" dirty="0" smtClean="0">
                <a:solidFill>
                  <a:schemeClr val="tx1"/>
                </a:solidFill>
                <a:ea typeface="微軟正黑體" panose="020B0604030504040204" pitchFamily="34" charset="-120"/>
              </a:rPr>
              <a:t>訂單查詢</a:t>
            </a:r>
            <a:endParaRPr lang="en-US" altLang="zh-TW" sz="1400" b="1" dirty="0" smtClean="0">
              <a:solidFill>
                <a:schemeClr val="tx1"/>
              </a:solidFill>
              <a:ea typeface="微軟正黑體" panose="020B0604030504040204" pitchFamily="34" charset="-120"/>
            </a:endParaRPr>
          </a:p>
        </p:txBody>
      </p:sp>
      <p:sp>
        <p:nvSpPr>
          <p:cNvPr id="35" name="向下箭號 34"/>
          <p:cNvSpPr/>
          <p:nvPr/>
        </p:nvSpPr>
        <p:spPr>
          <a:xfrm>
            <a:off x="3483900" y="3711902"/>
            <a:ext cx="142876" cy="285752"/>
          </a:xfrm>
          <a:prstGeom prst="downArrow">
            <a:avLst/>
          </a:prstGeom>
          <a:solidFill>
            <a:schemeClr val="accent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2483768" y="3068960"/>
            <a:ext cx="2071702" cy="642942"/>
          </a:xfrm>
          <a:prstGeom prst="ellipse">
            <a:avLst/>
          </a:prstGeom>
          <a:solidFill>
            <a:schemeClr val="accent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ea typeface="微軟正黑體" panose="020B0604030504040204" pitchFamily="34" charset="-120"/>
              </a:rPr>
              <a:t>訂單</a:t>
            </a:r>
            <a:endParaRPr lang="zh-TW" altLang="en-US" dirty="0">
              <a:solidFill>
                <a:schemeClr val="tx1"/>
              </a:solidFill>
              <a:ea typeface="微軟正黑體" panose="020B0604030504040204" pitchFamily="34" charset="-120"/>
            </a:endParaRPr>
          </a:p>
        </p:txBody>
      </p:sp>
      <p:sp>
        <p:nvSpPr>
          <p:cNvPr id="40" name="橢圓 39"/>
          <p:cNvSpPr/>
          <p:nvPr/>
        </p:nvSpPr>
        <p:spPr>
          <a:xfrm>
            <a:off x="5023095" y="3794170"/>
            <a:ext cx="1714512" cy="64294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smtClean="0">
                <a:solidFill>
                  <a:schemeClr val="tx1"/>
                </a:solidFill>
                <a:ea typeface="微軟正黑體" panose="020B0604030504040204" pitchFamily="34" charset="-120"/>
              </a:rPr>
              <a:t>日</a:t>
            </a:r>
            <a:r>
              <a:rPr lang="zh-TW" altLang="en-US" sz="1200" b="1" dirty="0">
                <a:solidFill>
                  <a:schemeClr val="tx1"/>
                </a:solidFill>
                <a:ea typeface="微軟正黑體" panose="020B0604030504040204" pitchFamily="34" charset="-120"/>
              </a:rPr>
              <a:t>結處理功能</a:t>
            </a:r>
            <a:endParaRPr lang="zh-TW" altLang="en-US" sz="1200" dirty="0">
              <a:solidFill>
                <a:schemeClr val="tx1"/>
              </a:solidFill>
              <a:ea typeface="微軟正黑體" panose="020B0604030504040204" pitchFamily="34" charset="-120"/>
            </a:endParaRPr>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江老大結帳功能流程圖.jpg"/>
          <p:cNvPicPr>
            <a:picLocks noChangeAspect="1"/>
          </p:cNvPicPr>
          <p:nvPr/>
        </p:nvPicPr>
        <p:blipFill>
          <a:blip r:embed="rId2"/>
          <a:stretch>
            <a:fillRect/>
          </a:stretch>
        </p:blipFill>
        <p:spPr>
          <a:xfrm>
            <a:off x="651354" y="2135882"/>
            <a:ext cx="7521046" cy="4536504"/>
          </a:xfrm>
          <a:prstGeom prst="rect">
            <a:avLst/>
          </a:prstGeom>
        </p:spPr>
      </p:pic>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結帳功能</a:t>
            </a:r>
            <a:endParaRPr lang="zh-TW" altLang="en-US" b="1" dirty="0">
              <a:solidFill>
                <a:srgbClr val="FF0000"/>
              </a:solidFill>
            </a:endParaRPr>
          </a:p>
        </p:txBody>
      </p:sp>
      <p:sp>
        <p:nvSpPr>
          <p:cNvPr id="4" name="文字方塊 3"/>
          <p:cNvSpPr txBox="1"/>
          <p:nvPr/>
        </p:nvSpPr>
        <p:spPr>
          <a:xfrm>
            <a:off x="3742463" y="1700808"/>
            <a:ext cx="133882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功能流程圖</a:t>
            </a:r>
            <a:endParaRPr lang="zh-TW" altLang="en-US" b="1" dirty="0">
              <a:latin typeface="微軟正黑體" panose="020B0604030504040204" pitchFamily="34" charset="-120"/>
              <a:ea typeface="微軟正黑體" panose="020B0604030504040204" pitchFamily="34" charset="-120"/>
            </a:endParaRPr>
          </a:p>
        </p:txBody>
      </p:sp>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20</a:t>
            </a:fld>
            <a:endParaRPr lang="zh-TW" altLang="en-US" dirty="0"/>
          </a:p>
        </p:txBody>
      </p:sp>
    </p:spTree>
    <p:extLst>
      <p:ext uri="{BB962C8B-B14F-4D97-AF65-F5344CB8AC3E}">
        <p14:creationId xmlns:p14="http://schemas.microsoft.com/office/powerpoint/2010/main" val="300085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 y="2318173"/>
            <a:ext cx="8983626" cy="3415083"/>
          </a:xfrm>
          <a:prstGeom prst="rect">
            <a:avLst/>
          </a:prstGeom>
        </p:spPr>
      </p:pic>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結帳後台</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sp>
        <p:nvSpPr>
          <p:cNvPr id="27" name="矩形 26"/>
          <p:cNvSpPr/>
          <p:nvPr/>
        </p:nvSpPr>
        <p:spPr>
          <a:xfrm>
            <a:off x="127384" y="3219446"/>
            <a:ext cx="2212368" cy="2441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236226" y="2564334"/>
            <a:ext cx="285720" cy="14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419589" y="2492896"/>
            <a:ext cx="1031051" cy="261610"/>
          </a:xfrm>
          <a:prstGeom prst="rect">
            <a:avLst/>
          </a:prstGeom>
          <a:noFill/>
        </p:spPr>
        <p:txBody>
          <a:bodyPr wrap="none" rtlCol="0">
            <a:spAutoFit/>
          </a:bodyPr>
          <a:lstStyle/>
          <a:p>
            <a:r>
              <a:rPr lang="zh-TW" altLang="en-US" sz="1100" b="1" dirty="0" smtClean="0">
                <a:solidFill>
                  <a:srgbClr val="0070C0"/>
                </a:solidFill>
              </a:rPr>
              <a:t>：點餐的訂單</a:t>
            </a:r>
            <a:endParaRPr lang="zh-TW" altLang="en-US" sz="1100" b="1" dirty="0">
              <a:solidFill>
                <a:srgbClr val="0070C0"/>
              </a:solidFill>
            </a:endParaRPr>
          </a:p>
        </p:txBody>
      </p:sp>
      <p:sp>
        <p:nvSpPr>
          <p:cNvPr id="30" name="矩形 29"/>
          <p:cNvSpPr/>
          <p:nvPr/>
        </p:nvSpPr>
        <p:spPr>
          <a:xfrm>
            <a:off x="3520762" y="3286124"/>
            <a:ext cx="1195253" cy="23751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36194" y="2850086"/>
            <a:ext cx="285720" cy="14287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50508" y="2802790"/>
            <a:ext cx="1313180" cy="261610"/>
          </a:xfrm>
          <a:prstGeom prst="rect">
            <a:avLst/>
          </a:prstGeom>
          <a:noFill/>
        </p:spPr>
        <p:txBody>
          <a:bodyPr wrap="none" rtlCol="0">
            <a:spAutoFit/>
          </a:bodyPr>
          <a:lstStyle/>
          <a:p>
            <a:r>
              <a:rPr lang="zh-TW" altLang="en-US" sz="1100" b="1" dirty="0" smtClean="0">
                <a:solidFill>
                  <a:srgbClr val="0070C0"/>
                </a:solidFill>
              </a:rPr>
              <a:t>：用餐超出的時間</a:t>
            </a:r>
            <a:endParaRPr lang="zh-TW" altLang="en-US" sz="1100" b="1" dirty="0">
              <a:solidFill>
                <a:srgbClr val="0070C0"/>
              </a:solidFill>
            </a:endParaRPr>
          </a:p>
        </p:txBody>
      </p:sp>
      <p:sp>
        <p:nvSpPr>
          <p:cNvPr id="5" name="投影片編號版面配置區 4"/>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21</a:t>
            </a:fld>
            <a:endParaRPr lang="zh-TW" altLang="en-US" dirty="0"/>
          </a:p>
        </p:txBody>
      </p:sp>
    </p:spTree>
    <p:extLst>
      <p:ext uri="{BB962C8B-B14F-4D97-AF65-F5344CB8AC3E}">
        <p14:creationId xmlns:p14="http://schemas.microsoft.com/office/powerpoint/2010/main" val="8199102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清單修改</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0" name="圖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04" y="1563946"/>
            <a:ext cx="6042696" cy="2297102"/>
          </a:xfrm>
          <a:prstGeom prst="rect">
            <a:avLst/>
          </a:prstGeom>
          <a:ln>
            <a:solidFill>
              <a:srgbClr val="FF0000"/>
            </a:solidFill>
          </a:ln>
        </p:spPr>
      </p:pic>
      <p:sp>
        <p:nvSpPr>
          <p:cNvPr id="21" name="文字方塊 20"/>
          <p:cNvSpPr txBox="1"/>
          <p:nvPr/>
        </p:nvSpPr>
        <p:spPr>
          <a:xfrm>
            <a:off x="6372200" y="2420887"/>
            <a:ext cx="1518364"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點擊</a:t>
            </a:r>
            <a:r>
              <a:rPr lang="en-US" altLang="zh-TW" sz="1200" b="1" dirty="0" smtClean="0">
                <a:solidFill>
                  <a:srgbClr val="0070C0"/>
                </a:solidFill>
                <a:latin typeface="微軟正黑體" panose="020B0604030504040204" pitchFamily="34" charset="-120"/>
                <a:ea typeface="微軟正黑體" panose="020B0604030504040204" pitchFamily="34" charset="-120"/>
              </a:rPr>
              <a:t>ID1</a:t>
            </a:r>
            <a:r>
              <a:rPr lang="zh-TW" altLang="en-US" sz="1200" b="1" dirty="0" smtClean="0">
                <a:solidFill>
                  <a:srgbClr val="0070C0"/>
                </a:solidFill>
                <a:latin typeface="微軟正黑體" panose="020B0604030504040204" pitchFamily="34" charset="-120"/>
                <a:ea typeface="微軟正黑體" panose="020B0604030504040204" pitchFamily="34" charset="-120"/>
              </a:rPr>
              <a:t>的</a:t>
            </a:r>
            <a:r>
              <a:rPr lang="zh-TW" altLang="en-US" sz="1200" b="1" dirty="0" smtClean="0">
                <a:solidFill>
                  <a:srgbClr val="0070C0"/>
                </a:solidFill>
                <a:latin typeface="微軟正黑體" panose="020B0604030504040204" pitchFamily="34" charset="-120"/>
                <a:ea typeface="微軟正黑體" panose="020B0604030504040204" pitchFamily="34" charset="-120"/>
              </a:rPr>
              <a:t>修改功能</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22" name="向下箭號 21"/>
          <p:cNvSpPr/>
          <p:nvPr/>
        </p:nvSpPr>
        <p:spPr>
          <a:xfrm rot="18495384">
            <a:off x="2112184" y="4000505"/>
            <a:ext cx="285752"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5940152" y="2420888"/>
            <a:ext cx="3600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7526" y="4056631"/>
            <a:ext cx="5538640" cy="2729378"/>
          </a:xfrm>
          <a:prstGeom prst="rect">
            <a:avLst/>
          </a:prstGeom>
        </p:spPr>
      </p:pic>
      <p:sp>
        <p:nvSpPr>
          <p:cNvPr id="5" name="投影片編號版面配置區 4"/>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22</a:t>
            </a:fld>
            <a:endParaRPr lang="zh-TW" altLang="en-US" dirty="0"/>
          </a:p>
        </p:txBody>
      </p:sp>
    </p:spTree>
    <p:extLst>
      <p:ext uri="{BB962C8B-B14F-4D97-AF65-F5344CB8AC3E}">
        <p14:creationId xmlns:p14="http://schemas.microsoft.com/office/powerpoint/2010/main" val="207933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清單修改</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645807"/>
            <a:ext cx="4161008" cy="2050497"/>
          </a:xfrm>
          <a:prstGeom prst="rect">
            <a:avLst/>
          </a:prstGeom>
        </p:spPr>
      </p:pic>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075" y="1645807"/>
            <a:ext cx="4369045" cy="1999217"/>
          </a:xfrm>
          <a:prstGeom prst="rect">
            <a:avLst/>
          </a:prstGeom>
        </p:spPr>
      </p:pic>
      <p:sp>
        <p:nvSpPr>
          <p:cNvPr id="12" name="向右箭號 11"/>
          <p:cNvSpPr/>
          <p:nvPr/>
        </p:nvSpPr>
        <p:spPr>
          <a:xfrm>
            <a:off x="4249841" y="2798202"/>
            <a:ext cx="499234" cy="43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4131821" y="2381270"/>
            <a:ext cx="800219" cy="261610"/>
          </a:xfrm>
          <a:prstGeom prst="rect">
            <a:avLst/>
          </a:prstGeom>
          <a:noFill/>
        </p:spPr>
        <p:txBody>
          <a:bodyPr wrap="square" rtlCol="0">
            <a:spAutoFit/>
          </a:bodyPr>
          <a:lstStyle/>
          <a:p>
            <a:r>
              <a:rPr lang="zh-TW" altLang="en-US" sz="1050" b="1" dirty="0" smtClean="0">
                <a:solidFill>
                  <a:srgbClr val="0070C0"/>
                </a:solidFill>
                <a:latin typeface="微軟正黑體" panose="020B0604030504040204" pitchFamily="34" charset="-120"/>
                <a:ea typeface="微軟正黑體" panose="020B0604030504040204" pitchFamily="34" charset="-120"/>
              </a:rPr>
              <a:t>點擊刪除</a:t>
            </a:r>
            <a:endParaRPr lang="zh-TW" altLang="en-US" sz="1050" b="1" dirty="0">
              <a:solidFill>
                <a:srgbClr val="0070C0"/>
              </a:solidFill>
              <a:latin typeface="微軟正黑體" panose="020B0604030504040204" pitchFamily="34" charset="-120"/>
              <a:ea typeface="微軟正黑體" panose="020B0604030504040204" pitchFamily="34" charset="-120"/>
            </a:endParaRPr>
          </a:p>
        </p:txBody>
      </p:sp>
      <p:sp>
        <p:nvSpPr>
          <p:cNvPr id="14" name="文字方塊 13"/>
          <p:cNvSpPr txBox="1"/>
          <p:nvPr/>
        </p:nvSpPr>
        <p:spPr>
          <a:xfrm>
            <a:off x="7824526" y="2924944"/>
            <a:ext cx="1172116" cy="261610"/>
          </a:xfrm>
          <a:prstGeom prst="rect">
            <a:avLst/>
          </a:prstGeom>
          <a:noFill/>
        </p:spPr>
        <p:txBody>
          <a:bodyPr wrap="none" rtlCol="0">
            <a:spAutoFit/>
          </a:bodyPr>
          <a:lstStyle/>
          <a:p>
            <a:r>
              <a:rPr lang="zh-TW" altLang="en-US" sz="1100" b="1" dirty="0" smtClean="0">
                <a:solidFill>
                  <a:srgbClr val="0070C0"/>
                </a:solidFill>
                <a:latin typeface="微軟正黑體" panose="020B0604030504040204" pitchFamily="34" charset="-120"/>
                <a:ea typeface="微軟正黑體" panose="020B0604030504040204" pitchFamily="34" charset="-120"/>
              </a:rPr>
              <a:t>肉絲蛋炒飯刪除</a:t>
            </a:r>
            <a:endParaRPr lang="zh-TW" altLang="en-US" sz="1100" b="1" dirty="0">
              <a:solidFill>
                <a:srgbClr val="0070C0"/>
              </a:solidFill>
              <a:latin typeface="微軟正黑體" panose="020B0604030504040204" pitchFamily="34" charset="-120"/>
              <a:ea typeface="微軟正黑體" panose="020B0604030504040204" pitchFamily="34" charset="-120"/>
            </a:endParaRPr>
          </a:p>
        </p:txBody>
      </p:sp>
      <p:sp>
        <p:nvSpPr>
          <p:cNvPr id="20" name="向右箭號 19"/>
          <p:cNvSpPr/>
          <p:nvPr/>
        </p:nvSpPr>
        <p:spPr>
          <a:xfrm>
            <a:off x="4249841" y="4634637"/>
            <a:ext cx="499234" cy="43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3893965"/>
            <a:ext cx="4161008" cy="2148593"/>
          </a:xfrm>
          <a:prstGeom prst="rect">
            <a:avLst/>
          </a:prstGeom>
        </p:spPr>
      </p:pic>
      <p:pic>
        <p:nvPicPr>
          <p:cNvPr id="21" name="圖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824490"/>
            <a:ext cx="4330096" cy="2289656"/>
          </a:xfrm>
          <a:prstGeom prst="rect">
            <a:avLst/>
          </a:prstGeom>
        </p:spPr>
      </p:pic>
      <p:sp>
        <p:nvSpPr>
          <p:cNvPr id="6" name="投影片編號版面配置區 5"/>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23</a:t>
            </a:fld>
            <a:endParaRPr lang="zh-TW" altLang="en-US" dirty="0"/>
          </a:p>
        </p:txBody>
      </p:sp>
    </p:spTree>
    <p:extLst>
      <p:ext uri="{BB962C8B-B14F-4D97-AF65-F5344CB8AC3E}">
        <p14:creationId xmlns:p14="http://schemas.microsoft.com/office/powerpoint/2010/main" val="1619746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601653"/>
            <a:ext cx="7772400" cy="1470025"/>
          </a:xfrm>
        </p:spPr>
        <p:txBody>
          <a:bodyPr>
            <a:normAutofit/>
          </a:bodyPr>
          <a:lstStyle/>
          <a:p>
            <a:r>
              <a:rPr lang="zh-TW" altLang="en-US" b="1" dirty="0" smtClean="0">
                <a:solidFill>
                  <a:srgbClr val="FF0000"/>
                </a:solidFill>
              </a:rPr>
              <a:t>清單取消</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sp>
        <p:nvSpPr>
          <p:cNvPr id="21" name="文字方塊 20"/>
          <p:cNvSpPr txBox="1"/>
          <p:nvPr/>
        </p:nvSpPr>
        <p:spPr>
          <a:xfrm>
            <a:off x="7164288" y="2638851"/>
            <a:ext cx="1518364"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點擊</a:t>
            </a:r>
            <a:r>
              <a:rPr lang="en-US" altLang="zh-TW" sz="1200" b="1" dirty="0" smtClean="0">
                <a:solidFill>
                  <a:srgbClr val="0070C0"/>
                </a:solidFill>
                <a:latin typeface="微軟正黑體" panose="020B0604030504040204" pitchFamily="34" charset="-120"/>
                <a:ea typeface="微軟正黑體" panose="020B0604030504040204" pitchFamily="34" charset="-120"/>
              </a:rPr>
              <a:t>ID2</a:t>
            </a:r>
            <a:r>
              <a:rPr lang="zh-TW" altLang="en-US" sz="1200" b="1" dirty="0" smtClean="0">
                <a:solidFill>
                  <a:srgbClr val="0070C0"/>
                </a:solidFill>
                <a:latin typeface="微軟正黑體" panose="020B0604030504040204" pitchFamily="34" charset="-120"/>
                <a:ea typeface="微軟正黑體" panose="020B0604030504040204" pitchFamily="34" charset="-120"/>
              </a:rPr>
              <a:t>的</a:t>
            </a:r>
            <a:r>
              <a:rPr lang="zh-TW" altLang="en-US" sz="1200" b="1" dirty="0" smtClean="0">
                <a:solidFill>
                  <a:srgbClr val="0070C0"/>
                </a:solidFill>
                <a:latin typeface="微軟正黑體" panose="020B0604030504040204" pitchFamily="34" charset="-120"/>
                <a:ea typeface="微軟正黑體" panose="020B0604030504040204" pitchFamily="34" charset="-120"/>
              </a:rPr>
              <a:t>取消功能</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26" name="圖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7" y="4509120"/>
            <a:ext cx="7023155" cy="2168790"/>
          </a:xfrm>
          <a:prstGeom prst="rect">
            <a:avLst/>
          </a:prstGeom>
        </p:spPr>
      </p:pic>
      <p:sp>
        <p:nvSpPr>
          <p:cNvPr id="22" name="向下箭號 21"/>
          <p:cNvSpPr/>
          <p:nvPr/>
        </p:nvSpPr>
        <p:spPr>
          <a:xfrm>
            <a:off x="3520763" y="4151930"/>
            <a:ext cx="285752"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427523" y="5715016"/>
            <a:ext cx="902811" cy="276999"/>
          </a:xfrm>
          <a:prstGeom prst="rect">
            <a:avLst/>
          </a:prstGeom>
          <a:noFill/>
        </p:spPr>
        <p:txBody>
          <a:bodyPr wrap="none" rtlCol="0">
            <a:spAutoFit/>
          </a:bodyPr>
          <a:lstStyle/>
          <a:p>
            <a:r>
              <a:rPr lang="en-US" altLang="zh-TW" sz="1200" b="1" dirty="0" smtClean="0">
                <a:solidFill>
                  <a:srgbClr val="0070C0"/>
                </a:solidFill>
                <a:latin typeface="微軟正黑體" panose="020B0604030504040204" pitchFamily="34" charset="-120"/>
                <a:ea typeface="微軟正黑體" panose="020B0604030504040204" pitchFamily="34" charset="-120"/>
              </a:rPr>
              <a:t>ID2</a:t>
            </a:r>
            <a:r>
              <a:rPr lang="zh-TW" altLang="en-US" sz="1200" b="1" dirty="0" smtClean="0">
                <a:solidFill>
                  <a:srgbClr val="0070C0"/>
                </a:solidFill>
                <a:latin typeface="微軟正黑體" panose="020B0604030504040204" pitchFamily="34" charset="-120"/>
                <a:ea typeface="微軟正黑體" panose="020B0604030504040204" pitchFamily="34" charset="-120"/>
              </a:rPr>
              <a:t>刪除</a:t>
            </a:r>
            <a:r>
              <a:rPr lang="zh-TW" altLang="en-US" sz="1200" b="1" dirty="0" smtClean="0">
                <a:solidFill>
                  <a:srgbClr val="0070C0"/>
                </a:solidFill>
                <a:latin typeface="微軟正黑體" panose="020B0604030504040204" pitchFamily="34" charset="-120"/>
                <a:ea typeface="微軟正黑體" panose="020B0604030504040204" pitchFamily="34" charset="-120"/>
              </a:rPr>
              <a:t>了</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504" y="1628800"/>
            <a:ext cx="6629782" cy="2520280"/>
          </a:xfrm>
          <a:prstGeom prst="rect">
            <a:avLst/>
          </a:prstGeom>
          <a:ln>
            <a:solidFill>
              <a:srgbClr val="FF0000"/>
            </a:solidFill>
          </a:ln>
        </p:spPr>
      </p:pic>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24</a:t>
            </a:fld>
            <a:endParaRPr lang="zh-TW" altLang="en-US" dirty="0"/>
          </a:p>
        </p:txBody>
      </p:sp>
    </p:spTree>
    <p:extLst>
      <p:ext uri="{BB962C8B-B14F-4D97-AF65-F5344CB8AC3E}">
        <p14:creationId xmlns:p14="http://schemas.microsoft.com/office/powerpoint/2010/main" val="9845870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清單結帳</a:t>
            </a:r>
            <a:endParaRPr lang="zh-TW" altLang="en-US" b="1" dirty="0">
              <a:solidFill>
                <a:srgbClr val="FF0000"/>
              </a:solidFill>
            </a:endParaRPr>
          </a:p>
        </p:txBody>
      </p:sp>
      <p:sp>
        <p:nvSpPr>
          <p:cNvPr id="21" name="文字方塊 20"/>
          <p:cNvSpPr txBox="1"/>
          <p:nvPr/>
        </p:nvSpPr>
        <p:spPr>
          <a:xfrm>
            <a:off x="6462478" y="2356335"/>
            <a:ext cx="1518364"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點擊</a:t>
            </a:r>
            <a:r>
              <a:rPr lang="en-US" altLang="zh-TW" sz="1200" b="1" dirty="0" smtClean="0">
                <a:solidFill>
                  <a:srgbClr val="0070C0"/>
                </a:solidFill>
                <a:latin typeface="微軟正黑體" panose="020B0604030504040204" pitchFamily="34" charset="-120"/>
                <a:ea typeface="微軟正黑體" panose="020B0604030504040204" pitchFamily="34" charset="-120"/>
              </a:rPr>
              <a:t>ID1</a:t>
            </a:r>
            <a:r>
              <a:rPr lang="zh-TW" altLang="en-US" sz="1200" b="1" dirty="0" smtClean="0">
                <a:solidFill>
                  <a:srgbClr val="0070C0"/>
                </a:solidFill>
                <a:latin typeface="微軟正黑體" panose="020B0604030504040204" pitchFamily="34" charset="-120"/>
                <a:ea typeface="微軟正黑體" panose="020B0604030504040204" pitchFamily="34" charset="-120"/>
              </a:rPr>
              <a:t>的</a:t>
            </a:r>
            <a:r>
              <a:rPr lang="zh-TW" altLang="en-US" sz="1200" b="1" dirty="0" smtClean="0">
                <a:solidFill>
                  <a:srgbClr val="0070C0"/>
                </a:solidFill>
                <a:latin typeface="微軟正黑體" panose="020B0604030504040204" pitchFamily="34" charset="-120"/>
                <a:ea typeface="微軟正黑體" panose="020B0604030504040204" pitchFamily="34" charset="-120"/>
              </a:rPr>
              <a:t>結帳功能</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26" name="圖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504" y="4165179"/>
            <a:ext cx="2420826" cy="2648197"/>
          </a:xfrm>
          <a:prstGeom prst="rect">
            <a:avLst/>
          </a:prstGeom>
        </p:spPr>
      </p:pic>
      <p:sp>
        <p:nvSpPr>
          <p:cNvPr id="22" name="向下箭號 21"/>
          <p:cNvSpPr/>
          <p:nvPr/>
        </p:nvSpPr>
        <p:spPr>
          <a:xfrm>
            <a:off x="1333920" y="3789040"/>
            <a:ext cx="285752"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982353" y="6165304"/>
            <a:ext cx="992579" cy="253916"/>
          </a:xfrm>
          <a:prstGeom prst="rect">
            <a:avLst/>
          </a:prstGeom>
          <a:noFill/>
        </p:spPr>
        <p:txBody>
          <a:bodyPr wrap="none" rtlCol="0">
            <a:spAutoFit/>
          </a:bodyPr>
          <a:lstStyle/>
          <a:p>
            <a:r>
              <a:rPr lang="zh-TW" altLang="en-US" sz="1050" b="1" dirty="0" smtClean="0">
                <a:solidFill>
                  <a:srgbClr val="0070C0"/>
                </a:solidFill>
              </a:rPr>
              <a:t>可以輸入統編</a:t>
            </a:r>
            <a:endParaRPr lang="zh-TW" altLang="en-US" sz="1050" b="1" dirty="0">
              <a:solidFill>
                <a:srgbClr val="0070C0"/>
              </a:solidFill>
            </a:endParaRPr>
          </a:p>
        </p:txBody>
      </p:sp>
      <p:sp>
        <p:nvSpPr>
          <p:cNvPr id="10" name="向下箭號 9"/>
          <p:cNvSpPr/>
          <p:nvPr/>
        </p:nvSpPr>
        <p:spPr>
          <a:xfrm rot="16200000">
            <a:off x="3191118" y="5339966"/>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p:cNvPicPr>
            <a:picLocks noChangeAspect="1"/>
          </p:cNvPicPr>
          <p:nvPr/>
        </p:nvPicPr>
        <p:blipFill rotWithShape="1">
          <a:blip r:embed="rId4">
            <a:extLst>
              <a:ext uri="{28A0092B-C50C-407E-A947-70E740481C1C}">
                <a14:useLocalDpi xmlns:a14="http://schemas.microsoft.com/office/drawing/2010/main" val="0"/>
              </a:ext>
            </a:extLst>
          </a:blip>
          <a:srcRect b="12724"/>
          <a:stretch/>
        </p:blipFill>
        <p:spPr>
          <a:xfrm>
            <a:off x="4054938" y="4213425"/>
            <a:ext cx="2245253" cy="2599951"/>
          </a:xfrm>
          <a:prstGeom prst="rect">
            <a:avLst/>
          </a:prstGeom>
        </p:spPr>
      </p:pic>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504" y="1484784"/>
            <a:ext cx="6042696" cy="2297102"/>
          </a:xfrm>
          <a:prstGeom prst="rect">
            <a:avLst/>
          </a:prstGeom>
          <a:ln>
            <a:solidFill>
              <a:srgbClr val="FF0000"/>
            </a:solidFill>
          </a:ln>
        </p:spPr>
      </p:pic>
      <p:sp>
        <p:nvSpPr>
          <p:cNvPr id="3" name="矩形 2"/>
          <p:cNvSpPr/>
          <p:nvPr/>
        </p:nvSpPr>
        <p:spPr>
          <a:xfrm>
            <a:off x="5076056" y="2356335"/>
            <a:ext cx="432048" cy="2085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25</a:t>
            </a:fld>
            <a:endParaRPr lang="zh-TW" altLang="en-US" dirty="0"/>
          </a:p>
        </p:txBody>
      </p:sp>
    </p:spTree>
    <p:extLst>
      <p:ext uri="{BB962C8B-B14F-4D97-AF65-F5344CB8AC3E}">
        <p14:creationId xmlns:p14="http://schemas.microsoft.com/office/powerpoint/2010/main" val="21248183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江老大結帳功能流程圖.jpg"/>
          <p:cNvPicPr>
            <a:picLocks noChangeAspect="1"/>
          </p:cNvPicPr>
          <p:nvPr/>
        </p:nvPicPr>
        <p:blipFill>
          <a:blip r:embed="rId2"/>
          <a:stretch>
            <a:fillRect/>
          </a:stretch>
        </p:blipFill>
        <p:spPr>
          <a:xfrm>
            <a:off x="2267744" y="1923842"/>
            <a:ext cx="4536504" cy="4786941"/>
          </a:xfrm>
          <a:prstGeom prst="rect">
            <a:avLst/>
          </a:prstGeom>
        </p:spPr>
      </p:pic>
      <p:sp>
        <p:nvSpPr>
          <p:cNvPr id="2" name="標題 1"/>
          <p:cNvSpPr>
            <a:spLocks noGrp="1"/>
          </p:cNvSpPr>
          <p:nvPr>
            <p:ph type="ctrTitle"/>
          </p:nvPr>
        </p:nvSpPr>
        <p:spPr>
          <a:xfrm>
            <a:off x="642910" y="458777"/>
            <a:ext cx="7772400" cy="1470025"/>
          </a:xfrm>
        </p:spPr>
        <p:txBody>
          <a:bodyPr>
            <a:normAutofit/>
          </a:bodyPr>
          <a:lstStyle/>
          <a:p>
            <a:r>
              <a:rPr lang="zh-TW" altLang="en-US" b="1" dirty="0" smtClean="0">
                <a:solidFill>
                  <a:srgbClr val="FF0000"/>
                </a:solidFill>
              </a:rPr>
              <a:t>庫存量後台功能</a:t>
            </a:r>
            <a:endParaRPr lang="zh-TW" altLang="en-US" b="1" dirty="0">
              <a:solidFill>
                <a:srgbClr val="FF0000"/>
              </a:solidFill>
            </a:endParaRPr>
          </a:p>
        </p:txBody>
      </p:sp>
      <p:sp>
        <p:nvSpPr>
          <p:cNvPr id="4" name="文字方塊 3"/>
          <p:cNvSpPr txBox="1"/>
          <p:nvPr/>
        </p:nvSpPr>
        <p:spPr>
          <a:xfrm>
            <a:off x="3809236" y="1556792"/>
            <a:ext cx="133882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功能流程圖</a:t>
            </a:r>
            <a:endParaRPr lang="zh-TW" altLang="en-US" b="1" dirty="0">
              <a:latin typeface="微軟正黑體" panose="020B0604030504040204" pitchFamily="34" charset="-120"/>
              <a:ea typeface="微軟正黑體" panose="020B0604030504040204" pitchFamily="34" charset="-120"/>
            </a:endParaRPr>
          </a:p>
        </p:txBody>
      </p:sp>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26</a:t>
            </a:fld>
            <a:endParaRPr lang="zh-TW" altLang="en-US" dirty="0"/>
          </a:p>
        </p:txBody>
      </p:sp>
    </p:spTree>
    <p:extLst>
      <p:ext uri="{BB962C8B-B14F-4D97-AF65-F5344CB8AC3E}">
        <p14:creationId xmlns:p14="http://schemas.microsoft.com/office/powerpoint/2010/main" val="21243619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庫存後台</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rotWithShape="1">
          <a:blip r:embed="rId3"/>
          <a:srcRect t="6112"/>
          <a:stretch/>
        </p:blipFill>
        <p:spPr>
          <a:xfrm>
            <a:off x="107504" y="1916832"/>
            <a:ext cx="8895301" cy="3888432"/>
          </a:xfrm>
          <a:prstGeom prst="rect">
            <a:avLst/>
          </a:prstGeom>
          <a:ln>
            <a:solidFill>
              <a:srgbClr val="00B0F0"/>
            </a:solidFill>
          </a:ln>
        </p:spPr>
      </p:pic>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27</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進貨的新增功能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a:blip r:embed="rId3" cstate="print"/>
          <a:stretch>
            <a:fillRect/>
          </a:stretch>
        </p:blipFill>
        <p:spPr>
          <a:xfrm>
            <a:off x="214282" y="2143116"/>
            <a:ext cx="5006282" cy="2128301"/>
          </a:xfrm>
          <a:prstGeom prst="rect">
            <a:avLst/>
          </a:prstGeom>
          <a:ln>
            <a:solidFill>
              <a:srgbClr val="00B0F0"/>
            </a:solidFill>
          </a:ln>
        </p:spPr>
      </p:pic>
      <p:sp>
        <p:nvSpPr>
          <p:cNvPr id="6" name="文字方塊 5"/>
          <p:cNvSpPr txBox="1"/>
          <p:nvPr/>
        </p:nvSpPr>
        <p:spPr>
          <a:xfrm>
            <a:off x="4071934" y="2143116"/>
            <a:ext cx="1107996" cy="276999"/>
          </a:xfrm>
          <a:prstGeom prst="rect">
            <a:avLst/>
          </a:prstGeom>
          <a:noFill/>
        </p:spPr>
        <p:txBody>
          <a:bodyPr wrap="none" rtlCol="0">
            <a:spAutoFit/>
          </a:bodyPr>
          <a:lstStyle/>
          <a:p>
            <a:r>
              <a:rPr lang="zh-TW" altLang="en-US" sz="1200" b="1" dirty="0" smtClean="0">
                <a:solidFill>
                  <a:srgbClr val="0070C0"/>
                </a:solidFill>
              </a:rPr>
              <a:t>點選新增按鈕</a:t>
            </a:r>
            <a:endParaRPr lang="zh-TW" altLang="en-US" sz="1200" b="1" dirty="0">
              <a:solidFill>
                <a:srgbClr val="0070C0"/>
              </a:solidFill>
            </a:endParaRPr>
          </a:p>
        </p:txBody>
      </p:sp>
      <p:pic>
        <p:nvPicPr>
          <p:cNvPr id="8" name="圖片 7" descr="2-2進貨新增_1.jpg"/>
          <p:cNvPicPr>
            <a:picLocks noChangeAspect="1"/>
          </p:cNvPicPr>
          <p:nvPr/>
        </p:nvPicPr>
        <p:blipFill>
          <a:blip r:embed="rId4" cstate="print"/>
          <a:stretch>
            <a:fillRect/>
          </a:stretch>
        </p:blipFill>
        <p:spPr>
          <a:xfrm>
            <a:off x="6715140" y="2500306"/>
            <a:ext cx="1857371" cy="1578766"/>
          </a:xfrm>
          <a:prstGeom prst="rect">
            <a:avLst/>
          </a:prstGeom>
        </p:spPr>
      </p:pic>
      <p:sp>
        <p:nvSpPr>
          <p:cNvPr id="9" name="向下箭號 8"/>
          <p:cNvSpPr/>
          <p:nvPr/>
        </p:nvSpPr>
        <p:spPr>
          <a:xfrm rot="16200000">
            <a:off x="5875745" y="2696760"/>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072330" y="4088105"/>
            <a:ext cx="1107996"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新增進貨資料</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11" name="圖片 10" descr="2-3進貨新增完成_1.jpg"/>
          <p:cNvPicPr>
            <a:picLocks noChangeAspect="1"/>
          </p:cNvPicPr>
          <p:nvPr/>
        </p:nvPicPr>
        <p:blipFill>
          <a:blip r:embed="rId5" cstate="print"/>
          <a:stretch>
            <a:fillRect/>
          </a:stretch>
        </p:blipFill>
        <p:spPr>
          <a:xfrm>
            <a:off x="214282" y="4530754"/>
            <a:ext cx="5000660" cy="2184394"/>
          </a:xfrm>
          <a:prstGeom prst="rect">
            <a:avLst/>
          </a:prstGeom>
        </p:spPr>
      </p:pic>
      <p:sp>
        <p:nvSpPr>
          <p:cNvPr id="13" name="向右箭號 12"/>
          <p:cNvSpPr/>
          <p:nvPr/>
        </p:nvSpPr>
        <p:spPr>
          <a:xfrm rot="8258259">
            <a:off x="5395885" y="4963945"/>
            <a:ext cx="1323713"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5286380" y="6500834"/>
            <a:ext cx="1261884"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杏鮑菇新增完成</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28</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進貨的修改功能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11" name="圖片 10" descr="2-3進貨新增完成_1.jpg"/>
          <p:cNvPicPr>
            <a:picLocks noChangeAspect="1"/>
          </p:cNvPicPr>
          <p:nvPr/>
        </p:nvPicPr>
        <p:blipFill>
          <a:blip r:embed="rId2" cstate="print"/>
          <a:stretch>
            <a:fillRect/>
          </a:stretch>
        </p:blipFill>
        <p:spPr>
          <a:xfrm>
            <a:off x="214282" y="2071678"/>
            <a:ext cx="5000660" cy="2184394"/>
          </a:xfrm>
          <a:prstGeom prst="rect">
            <a:avLst/>
          </a:prstGeom>
        </p:spPr>
      </p:pic>
      <p:sp>
        <p:nvSpPr>
          <p:cNvPr id="14" name="文字方塊 13"/>
          <p:cNvSpPr txBox="1"/>
          <p:nvPr/>
        </p:nvSpPr>
        <p:spPr>
          <a:xfrm>
            <a:off x="5214942" y="4000504"/>
            <a:ext cx="1415772"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對杏鮑菇進行修改</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15" name="向下箭號 14"/>
          <p:cNvSpPr/>
          <p:nvPr/>
        </p:nvSpPr>
        <p:spPr>
          <a:xfrm rot="16200000">
            <a:off x="5875745" y="2696760"/>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descr="2-2進貨新增_1.jpg"/>
          <p:cNvPicPr>
            <a:picLocks noChangeAspect="1"/>
          </p:cNvPicPr>
          <p:nvPr/>
        </p:nvPicPr>
        <p:blipFill>
          <a:blip r:embed="rId3" cstate="print"/>
          <a:stretch>
            <a:fillRect/>
          </a:stretch>
        </p:blipFill>
        <p:spPr>
          <a:xfrm>
            <a:off x="6715140" y="2537310"/>
            <a:ext cx="1857372" cy="1504758"/>
          </a:xfrm>
          <a:prstGeom prst="rect">
            <a:avLst/>
          </a:prstGeom>
        </p:spPr>
      </p:pic>
      <p:pic>
        <p:nvPicPr>
          <p:cNvPr id="18" name="圖片 17" descr="2-3進貨新增完成_1.jpg"/>
          <p:cNvPicPr>
            <a:picLocks noChangeAspect="1"/>
          </p:cNvPicPr>
          <p:nvPr/>
        </p:nvPicPr>
        <p:blipFill>
          <a:blip r:embed="rId4" cstate="print"/>
          <a:stretch>
            <a:fillRect/>
          </a:stretch>
        </p:blipFill>
        <p:spPr>
          <a:xfrm>
            <a:off x="214282" y="4543036"/>
            <a:ext cx="5000660" cy="2159829"/>
          </a:xfrm>
          <a:prstGeom prst="rect">
            <a:avLst/>
          </a:prstGeom>
        </p:spPr>
      </p:pic>
      <p:sp>
        <p:nvSpPr>
          <p:cNvPr id="20" name="向右箭號 19"/>
          <p:cNvSpPr/>
          <p:nvPr/>
        </p:nvSpPr>
        <p:spPr>
          <a:xfrm rot="8258259">
            <a:off x="5395885" y="4963945"/>
            <a:ext cx="1323713"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5286380" y="6500834"/>
            <a:ext cx="1261884"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杏鮑菇修改完成</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7072330" y="4000504"/>
            <a:ext cx="1107996"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修改進貨資料</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29</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42910" y="500042"/>
            <a:ext cx="7772400" cy="1470025"/>
          </a:xfrm>
        </p:spPr>
        <p:txBody>
          <a:bodyPr>
            <a:normAutofit/>
          </a:bodyPr>
          <a:lstStyle/>
          <a:p>
            <a:r>
              <a:rPr lang="zh-TW" altLang="en-US" b="1" dirty="0" smtClean="0">
                <a:solidFill>
                  <a:srgbClr val="FF0000"/>
                </a:solidFill>
              </a:rPr>
              <a:t>專題動機</a:t>
            </a:r>
            <a:endParaRPr lang="zh-TW" altLang="en-US" b="1" dirty="0">
              <a:solidFill>
                <a:srgbClr val="FF0000"/>
              </a:solidFill>
            </a:endParaRP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700808"/>
            <a:ext cx="4104456" cy="2736304"/>
          </a:xfrm>
          <a:prstGeom prst="rect">
            <a:avLst/>
          </a:prstGeom>
          <a:ln>
            <a:noFill/>
          </a:ln>
          <a:effectLst>
            <a:softEdge rad="112500"/>
          </a:effectLst>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5" y="3861048"/>
            <a:ext cx="4664802" cy="2618120"/>
          </a:xfrm>
          <a:prstGeom prst="rect">
            <a:avLst/>
          </a:prstGeom>
          <a:ln>
            <a:noFill/>
          </a:ln>
          <a:effectLst>
            <a:softEdge rad="112500"/>
          </a:effectLst>
        </p:spPr>
      </p:pic>
      <p:sp>
        <p:nvSpPr>
          <p:cNvPr id="9" name="投影片編號版面配置區 8"/>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盤點功能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11" name="圖片 10" descr="2-3進貨新增完成_1.jpg"/>
          <p:cNvPicPr>
            <a:picLocks noChangeAspect="1"/>
          </p:cNvPicPr>
          <p:nvPr/>
        </p:nvPicPr>
        <p:blipFill rotWithShape="1">
          <a:blip r:embed="rId3" cstate="print"/>
          <a:srcRect t="4536"/>
          <a:stretch/>
        </p:blipFill>
        <p:spPr>
          <a:xfrm>
            <a:off x="0" y="1484784"/>
            <a:ext cx="4673815" cy="2592288"/>
          </a:xfrm>
          <a:prstGeom prst="rect">
            <a:avLst/>
          </a:prstGeom>
        </p:spPr>
      </p:pic>
      <p:pic>
        <p:nvPicPr>
          <p:cNvPr id="18" name="圖片 17" descr="2-3進貨新增完成_1.jpg"/>
          <p:cNvPicPr>
            <a:picLocks noChangeAspect="1"/>
          </p:cNvPicPr>
          <p:nvPr/>
        </p:nvPicPr>
        <p:blipFill rotWithShape="1">
          <a:blip r:embed="rId4" cstate="print"/>
          <a:srcRect t="4962"/>
          <a:stretch/>
        </p:blipFill>
        <p:spPr>
          <a:xfrm>
            <a:off x="3893224" y="4317190"/>
            <a:ext cx="4470186" cy="2458615"/>
          </a:xfrm>
          <a:prstGeom prst="rect">
            <a:avLst/>
          </a:prstGeom>
        </p:spPr>
      </p:pic>
      <p:sp>
        <p:nvSpPr>
          <p:cNvPr id="12" name="向下箭號 11"/>
          <p:cNvSpPr/>
          <p:nvPr/>
        </p:nvSpPr>
        <p:spPr>
          <a:xfrm rot="18757761">
            <a:off x="4966860" y="3255464"/>
            <a:ext cx="54543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30</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餐點秏材頁面</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rotWithShape="1">
          <a:blip r:embed="rId3" cstate="print"/>
          <a:srcRect t="4678"/>
          <a:stretch/>
        </p:blipFill>
        <p:spPr>
          <a:xfrm>
            <a:off x="236250" y="1981117"/>
            <a:ext cx="8728238" cy="3752139"/>
          </a:xfrm>
          <a:prstGeom prst="rect">
            <a:avLst/>
          </a:prstGeom>
          <a:ln>
            <a:solidFill>
              <a:srgbClr val="00B0F0"/>
            </a:solidFill>
          </a:ln>
        </p:spPr>
      </p:pic>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31</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餐點秏材新增功能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rotWithShape="1">
          <a:blip r:embed="rId3" cstate="print"/>
          <a:srcRect t="6713"/>
          <a:stretch/>
        </p:blipFill>
        <p:spPr>
          <a:xfrm>
            <a:off x="44578" y="1988840"/>
            <a:ext cx="5379442" cy="2282577"/>
          </a:xfrm>
          <a:prstGeom prst="rect">
            <a:avLst/>
          </a:prstGeom>
          <a:ln>
            <a:solidFill>
              <a:srgbClr val="00B0F0"/>
            </a:solidFill>
          </a:ln>
        </p:spPr>
      </p:pic>
      <p:sp>
        <p:nvSpPr>
          <p:cNvPr id="6" name="文字方塊 5"/>
          <p:cNvSpPr txBox="1"/>
          <p:nvPr/>
        </p:nvSpPr>
        <p:spPr>
          <a:xfrm>
            <a:off x="4292782" y="1628800"/>
            <a:ext cx="1107996" cy="276999"/>
          </a:xfrm>
          <a:prstGeom prst="rect">
            <a:avLst/>
          </a:prstGeom>
          <a:noFill/>
        </p:spPr>
        <p:txBody>
          <a:bodyPr wrap="none" rtlCol="0">
            <a:spAutoFit/>
          </a:bodyPr>
          <a:lstStyle/>
          <a:p>
            <a:r>
              <a:rPr lang="zh-TW" altLang="en-US" sz="1200" b="1" dirty="0" smtClean="0">
                <a:solidFill>
                  <a:srgbClr val="0070C0"/>
                </a:solidFill>
              </a:rPr>
              <a:t>點選新增按鈕</a:t>
            </a:r>
            <a:endParaRPr lang="zh-TW" altLang="en-US" sz="1200" b="1" dirty="0">
              <a:solidFill>
                <a:srgbClr val="0070C0"/>
              </a:solidFill>
            </a:endParaRPr>
          </a:p>
        </p:txBody>
      </p:sp>
      <p:pic>
        <p:nvPicPr>
          <p:cNvPr id="8" name="圖片 7" descr="2-2進貨新增_1.jpg"/>
          <p:cNvPicPr>
            <a:picLocks noChangeAspect="1"/>
          </p:cNvPicPr>
          <p:nvPr/>
        </p:nvPicPr>
        <p:blipFill>
          <a:blip r:embed="rId4" cstate="print"/>
          <a:stretch>
            <a:fillRect/>
          </a:stretch>
        </p:blipFill>
        <p:spPr>
          <a:xfrm>
            <a:off x="6715140" y="2420888"/>
            <a:ext cx="2371730" cy="1427927"/>
          </a:xfrm>
          <a:prstGeom prst="rect">
            <a:avLst/>
          </a:prstGeom>
        </p:spPr>
      </p:pic>
      <p:sp>
        <p:nvSpPr>
          <p:cNvPr id="9" name="向下箭號 8"/>
          <p:cNvSpPr/>
          <p:nvPr/>
        </p:nvSpPr>
        <p:spPr>
          <a:xfrm rot="16200000">
            <a:off x="5875745" y="2696760"/>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596336" y="3848815"/>
            <a:ext cx="800219"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儲存資料</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11" name="圖片 10" descr="2-3進貨新增完成_1.jpg"/>
          <p:cNvPicPr>
            <a:picLocks noChangeAspect="1"/>
          </p:cNvPicPr>
          <p:nvPr/>
        </p:nvPicPr>
        <p:blipFill>
          <a:blip r:embed="rId5"/>
          <a:stretch>
            <a:fillRect/>
          </a:stretch>
        </p:blipFill>
        <p:spPr>
          <a:xfrm>
            <a:off x="91165" y="4959684"/>
            <a:ext cx="5359198" cy="1421644"/>
          </a:xfrm>
          <a:prstGeom prst="rect">
            <a:avLst/>
          </a:prstGeom>
        </p:spPr>
      </p:pic>
      <p:sp>
        <p:nvSpPr>
          <p:cNvPr id="13" name="向右箭號 12"/>
          <p:cNvSpPr/>
          <p:nvPr/>
        </p:nvSpPr>
        <p:spPr>
          <a:xfrm rot="8258259">
            <a:off x="5762766" y="4612889"/>
            <a:ext cx="1323713"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5674772" y="6042558"/>
            <a:ext cx="1723549"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新增食材</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豆腐</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完成</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32</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餐點秏材修改功能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a:blip r:embed="rId3" cstate="print"/>
          <a:stretch>
            <a:fillRect/>
          </a:stretch>
        </p:blipFill>
        <p:spPr>
          <a:xfrm>
            <a:off x="19385" y="2420887"/>
            <a:ext cx="5399604" cy="1432363"/>
          </a:xfrm>
          <a:prstGeom prst="rect">
            <a:avLst/>
          </a:prstGeom>
          <a:ln>
            <a:solidFill>
              <a:srgbClr val="00B0F0"/>
            </a:solidFill>
          </a:ln>
        </p:spPr>
      </p:pic>
      <p:sp>
        <p:nvSpPr>
          <p:cNvPr id="6" name="文字方塊 5"/>
          <p:cNvSpPr txBox="1"/>
          <p:nvPr/>
        </p:nvSpPr>
        <p:spPr>
          <a:xfrm>
            <a:off x="4310993" y="2136303"/>
            <a:ext cx="1107996"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點選修改按鈕</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8" name="圖片 7" descr="2-2進貨新增_1.jpg"/>
          <p:cNvPicPr>
            <a:picLocks noChangeAspect="1"/>
          </p:cNvPicPr>
          <p:nvPr/>
        </p:nvPicPr>
        <p:blipFill>
          <a:blip r:embed="rId4" cstate="print"/>
          <a:stretch>
            <a:fillRect/>
          </a:stretch>
        </p:blipFill>
        <p:spPr>
          <a:xfrm>
            <a:off x="6715139" y="2636912"/>
            <a:ext cx="2308769" cy="1092043"/>
          </a:xfrm>
          <a:prstGeom prst="rect">
            <a:avLst/>
          </a:prstGeom>
        </p:spPr>
      </p:pic>
      <p:sp>
        <p:nvSpPr>
          <p:cNvPr id="9" name="向下箭號 8"/>
          <p:cNvSpPr/>
          <p:nvPr/>
        </p:nvSpPr>
        <p:spPr>
          <a:xfrm rot="16200000">
            <a:off x="6005278" y="2696760"/>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524328" y="3714752"/>
            <a:ext cx="800219"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儲存資料</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11" name="圖片 10" descr="2-3進貨新增完成_1.jpg"/>
          <p:cNvPicPr>
            <a:picLocks noChangeAspect="1"/>
          </p:cNvPicPr>
          <p:nvPr/>
        </p:nvPicPr>
        <p:blipFill>
          <a:blip r:embed="rId5" cstate="print"/>
          <a:stretch>
            <a:fillRect/>
          </a:stretch>
        </p:blipFill>
        <p:spPr>
          <a:xfrm>
            <a:off x="19385" y="4822607"/>
            <a:ext cx="5399604" cy="1463612"/>
          </a:xfrm>
          <a:prstGeom prst="rect">
            <a:avLst/>
          </a:prstGeom>
        </p:spPr>
      </p:pic>
      <p:sp>
        <p:nvSpPr>
          <p:cNvPr id="13" name="向右箭號 12"/>
          <p:cNvSpPr/>
          <p:nvPr/>
        </p:nvSpPr>
        <p:spPr>
          <a:xfrm rot="8258259">
            <a:off x="5546742" y="4650065"/>
            <a:ext cx="1323713"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5639282" y="5904058"/>
            <a:ext cx="1723549"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新增食材</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豆腐</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完成</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33</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餐點秏材刪除功能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a:blip r:embed="rId3" cstate="print"/>
          <a:stretch>
            <a:fillRect/>
          </a:stretch>
        </p:blipFill>
        <p:spPr>
          <a:xfrm>
            <a:off x="76992" y="2491553"/>
            <a:ext cx="5534572" cy="1500197"/>
          </a:xfrm>
          <a:prstGeom prst="rect">
            <a:avLst/>
          </a:prstGeom>
          <a:ln>
            <a:solidFill>
              <a:srgbClr val="00B0F0"/>
            </a:solidFill>
          </a:ln>
        </p:spPr>
      </p:pic>
      <p:sp>
        <p:nvSpPr>
          <p:cNvPr id="6" name="文字方塊 5"/>
          <p:cNvSpPr txBox="1"/>
          <p:nvPr/>
        </p:nvSpPr>
        <p:spPr>
          <a:xfrm>
            <a:off x="4000496" y="2214554"/>
            <a:ext cx="1107996"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點選刪除按鈕</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8" name="圖片 7" descr="2-2進貨新增_1.jpg"/>
          <p:cNvPicPr>
            <a:picLocks noChangeAspect="1"/>
          </p:cNvPicPr>
          <p:nvPr/>
        </p:nvPicPr>
        <p:blipFill>
          <a:blip r:embed="rId4" cstate="print"/>
          <a:stretch>
            <a:fillRect/>
          </a:stretch>
        </p:blipFill>
        <p:spPr>
          <a:xfrm>
            <a:off x="6715140" y="2636913"/>
            <a:ext cx="2331050" cy="1085064"/>
          </a:xfrm>
          <a:prstGeom prst="rect">
            <a:avLst/>
          </a:prstGeom>
        </p:spPr>
      </p:pic>
      <p:sp>
        <p:nvSpPr>
          <p:cNvPr id="9" name="向下箭號 8"/>
          <p:cNvSpPr/>
          <p:nvPr/>
        </p:nvSpPr>
        <p:spPr>
          <a:xfrm rot="16200000">
            <a:off x="6049822" y="2696760"/>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480555" y="3714752"/>
            <a:ext cx="800219"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刪除資料</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11" name="圖片 10" descr="2-3進貨新增完成_1.jpg"/>
          <p:cNvPicPr>
            <a:picLocks noChangeAspect="1"/>
          </p:cNvPicPr>
          <p:nvPr/>
        </p:nvPicPr>
        <p:blipFill>
          <a:blip r:embed="rId5"/>
          <a:stretch>
            <a:fillRect/>
          </a:stretch>
        </p:blipFill>
        <p:spPr>
          <a:xfrm>
            <a:off x="68592" y="4941168"/>
            <a:ext cx="5589305" cy="1440160"/>
          </a:xfrm>
          <a:prstGeom prst="rect">
            <a:avLst/>
          </a:prstGeom>
        </p:spPr>
      </p:pic>
      <p:sp>
        <p:nvSpPr>
          <p:cNvPr id="13" name="向右箭號 12"/>
          <p:cNvSpPr/>
          <p:nvPr/>
        </p:nvSpPr>
        <p:spPr>
          <a:xfrm rot="8258259">
            <a:off x="5695178" y="4685033"/>
            <a:ext cx="1323713"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5674772" y="5960542"/>
            <a:ext cx="1723549"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食材</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豆腐</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刪除完成</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34</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食材設定頁面</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rotWithShape="1">
          <a:blip r:embed="rId3" cstate="print"/>
          <a:srcRect t="4970"/>
          <a:stretch/>
        </p:blipFill>
        <p:spPr>
          <a:xfrm>
            <a:off x="181906" y="1844824"/>
            <a:ext cx="8788511" cy="3888432"/>
          </a:xfrm>
          <a:prstGeom prst="rect">
            <a:avLst/>
          </a:prstGeom>
          <a:ln>
            <a:solidFill>
              <a:srgbClr val="00B0F0"/>
            </a:solidFill>
          </a:ln>
        </p:spPr>
      </p:pic>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35</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食材新增功能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rotWithShape="1">
          <a:blip r:embed="rId3" cstate="print"/>
          <a:srcRect t="6715"/>
          <a:stretch/>
        </p:blipFill>
        <p:spPr>
          <a:xfrm>
            <a:off x="40619" y="2021827"/>
            <a:ext cx="5179453" cy="2249591"/>
          </a:xfrm>
          <a:prstGeom prst="rect">
            <a:avLst/>
          </a:prstGeom>
          <a:ln>
            <a:solidFill>
              <a:srgbClr val="00B0F0"/>
            </a:solidFill>
          </a:ln>
        </p:spPr>
      </p:pic>
      <p:sp>
        <p:nvSpPr>
          <p:cNvPr id="6" name="文字方塊 5"/>
          <p:cNvSpPr txBox="1"/>
          <p:nvPr/>
        </p:nvSpPr>
        <p:spPr>
          <a:xfrm>
            <a:off x="4112076" y="1700808"/>
            <a:ext cx="1107996" cy="276999"/>
          </a:xfrm>
          <a:prstGeom prst="rect">
            <a:avLst/>
          </a:prstGeom>
          <a:noFill/>
        </p:spPr>
        <p:txBody>
          <a:bodyPr wrap="none" rtlCol="0">
            <a:spAutoFit/>
          </a:bodyPr>
          <a:lstStyle/>
          <a:p>
            <a:r>
              <a:rPr lang="zh-TW" altLang="en-US" sz="1200" b="1" dirty="0" smtClean="0">
                <a:solidFill>
                  <a:srgbClr val="0070C0"/>
                </a:solidFill>
              </a:rPr>
              <a:t>點選新增按鈕</a:t>
            </a:r>
            <a:endParaRPr lang="zh-TW" altLang="en-US" sz="1200" b="1" dirty="0">
              <a:solidFill>
                <a:srgbClr val="0070C0"/>
              </a:solidFill>
            </a:endParaRPr>
          </a:p>
        </p:txBody>
      </p:sp>
      <p:pic>
        <p:nvPicPr>
          <p:cNvPr id="8" name="圖片 7" descr="2-2進貨新增_1.jpg"/>
          <p:cNvPicPr>
            <a:picLocks noChangeAspect="1"/>
          </p:cNvPicPr>
          <p:nvPr/>
        </p:nvPicPr>
        <p:blipFill>
          <a:blip r:embed="rId4" cstate="print"/>
          <a:stretch>
            <a:fillRect/>
          </a:stretch>
        </p:blipFill>
        <p:spPr>
          <a:xfrm>
            <a:off x="6372200" y="1977807"/>
            <a:ext cx="2745174" cy="2138111"/>
          </a:xfrm>
          <a:prstGeom prst="rect">
            <a:avLst/>
          </a:prstGeom>
        </p:spPr>
      </p:pic>
      <p:sp>
        <p:nvSpPr>
          <p:cNvPr id="9" name="向下箭號 8"/>
          <p:cNvSpPr/>
          <p:nvPr/>
        </p:nvSpPr>
        <p:spPr>
          <a:xfrm rot="16200000">
            <a:off x="5667130" y="2696760"/>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308304" y="4160113"/>
            <a:ext cx="800219"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儲存資料</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11" name="圖片 10" descr="2-3進貨新增完成_1.jpg"/>
          <p:cNvPicPr>
            <a:picLocks noChangeAspect="1"/>
          </p:cNvPicPr>
          <p:nvPr/>
        </p:nvPicPr>
        <p:blipFill rotWithShape="1">
          <a:blip r:embed="rId5" cstate="print"/>
          <a:srcRect t="5418"/>
          <a:stretch/>
        </p:blipFill>
        <p:spPr>
          <a:xfrm>
            <a:off x="40619" y="4413006"/>
            <a:ext cx="5179453" cy="2268552"/>
          </a:xfrm>
          <a:prstGeom prst="rect">
            <a:avLst/>
          </a:prstGeom>
        </p:spPr>
      </p:pic>
      <p:sp>
        <p:nvSpPr>
          <p:cNvPr id="13" name="向右箭號 12"/>
          <p:cNvSpPr/>
          <p:nvPr/>
        </p:nvSpPr>
        <p:spPr>
          <a:xfrm rot="8258259">
            <a:off x="5258710" y="4963945"/>
            <a:ext cx="1323713"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5220072" y="6357957"/>
            <a:ext cx="2031325"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新增食材種類</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香菜</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完成</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36</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食材修改功能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a:blip r:embed="rId3" cstate="print"/>
          <a:stretch>
            <a:fillRect/>
          </a:stretch>
        </p:blipFill>
        <p:spPr>
          <a:xfrm>
            <a:off x="86284" y="1988840"/>
            <a:ext cx="4916748" cy="2276845"/>
          </a:xfrm>
          <a:prstGeom prst="rect">
            <a:avLst/>
          </a:prstGeom>
          <a:ln>
            <a:solidFill>
              <a:srgbClr val="00B0F0"/>
            </a:solidFill>
          </a:ln>
        </p:spPr>
      </p:pic>
      <p:sp>
        <p:nvSpPr>
          <p:cNvPr id="6" name="文字方塊 5"/>
          <p:cNvSpPr txBox="1"/>
          <p:nvPr/>
        </p:nvSpPr>
        <p:spPr>
          <a:xfrm>
            <a:off x="5072066" y="4030389"/>
            <a:ext cx="1107996"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點選修改按鈕</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8" name="圖片 7" descr="2-2進貨新增_1.jpg"/>
          <p:cNvPicPr>
            <a:picLocks noChangeAspect="1"/>
          </p:cNvPicPr>
          <p:nvPr/>
        </p:nvPicPr>
        <p:blipFill>
          <a:blip r:embed="rId4" cstate="print"/>
          <a:stretch>
            <a:fillRect/>
          </a:stretch>
        </p:blipFill>
        <p:spPr>
          <a:xfrm>
            <a:off x="6570406" y="2217097"/>
            <a:ext cx="2496663" cy="1993344"/>
          </a:xfrm>
          <a:prstGeom prst="rect">
            <a:avLst/>
          </a:prstGeom>
        </p:spPr>
      </p:pic>
      <p:sp>
        <p:nvSpPr>
          <p:cNvPr id="9" name="向下箭號 8"/>
          <p:cNvSpPr/>
          <p:nvPr/>
        </p:nvSpPr>
        <p:spPr>
          <a:xfrm rot="16200000">
            <a:off x="5667130" y="2696760"/>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380312" y="4293096"/>
            <a:ext cx="800219" cy="276999"/>
          </a:xfrm>
          <a:prstGeom prst="rect">
            <a:avLst/>
          </a:prstGeom>
          <a:noFill/>
        </p:spPr>
        <p:txBody>
          <a:bodyPr wrap="none" rtlCol="0">
            <a:spAutoFit/>
          </a:bodyPr>
          <a:lstStyle/>
          <a:p>
            <a:r>
              <a:rPr lang="zh-TW" altLang="en-US" sz="1200" b="1" dirty="0" smtClean="0">
                <a:solidFill>
                  <a:srgbClr val="0070C0"/>
                </a:solidFill>
              </a:rPr>
              <a:t>儲存資料</a:t>
            </a:r>
            <a:endParaRPr lang="zh-TW" altLang="en-US" sz="1200" b="1" dirty="0">
              <a:solidFill>
                <a:srgbClr val="0070C0"/>
              </a:solidFill>
            </a:endParaRPr>
          </a:p>
        </p:txBody>
      </p:sp>
      <p:pic>
        <p:nvPicPr>
          <p:cNvPr id="11" name="圖片 10" descr="2-3進貨新增完成_1.jpg"/>
          <p:cNvPicPr>
            <a:picLocks noChangeAspect="1"/>
          </p:cNvPicPr>
          <p:nvPr/>
        </p:nvPicPr>
        <p:blipFill>
          <a:blip r:embed="rId5" cstate="print"/>
          <a:stretch>
            <a:fillRect/>
          </a:stretch>
        </p:blipFill>
        <p:spPr>
          <a:xfrm>
            <a:off x="86285" y="4397793"/>
            <a:ext cx="4899456" cy="2283765"/>
          </a:xfrm>
          <a:prstGeom prst="rect">
            <a:avLst/>
          </a:prstGeom>
        </p:spPr>
      </p:pic>
      <p:sp>
        <p:nvSpPr>
          <p:cNvPr id="13" name="向右箭號 12"/>
          <p:cNvSpPr/>
          <p:nvPr/>
        </p:nvSpPr>
        <p:spPr>
          <a:xfrm rot="8258259">
            <a:off x="5395885" y="4963945"/>
            <a:ext cx="1323713"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5048030" y="6395828"/>
            <a:ext cx="1723549" cy="276999"/>
          </a:xfrm>
          <a:prstGeom prst="rect">
            <a:avLst/>
          </a:prstGeom>
          <a:noFill/>
        </p:spPr>
        <p:txBody>
          <a:bodyPr wrap="none" rtlCol="0">
            <a:spAutoFit/>
          </a:bodyPr>
          <a:lstStyle/>
          <a:p>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香菜</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資料修改完成</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37</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供應商設定頁面</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a:blip r:embed="rId3" cstate="print"/>
          <a:stretch>
            <a:fillRect/>
          </a:stretch>
        </p:blipFill>
        <p:spPr>
          <a:xfrm>
            <a:off x="1179038" y="2288989"/>
            <a:ext cx="6985265" cy="2922963"/>
          </a:xfrm>
          <a:prstGeom prst="rect">
            <a:avLst/>
          </a:prstGeom>
          <a:ln>
            <a:solidFill>
              <a:srgbClr val="00B0F0"/>
            </a:solidFill>
          </a:ln>
        </p:spPr>
      </p:pic>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38</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供應商新增功能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23" name="圖片 22" descr="未結帳清單畫面.JPG"/>
          <p:cNvPicPr>
            <a:picLocks noChangeAspect="1"/>
          </p:cNvPicPr>
          <p:nvPr/>
        </p:nvPicPr>
        <p:blipFill>
          <a:blip r:embed="rId3" cstate="print"/>
          <a:stretch>
            <a:fillRect/>
          </a:stretch>
        </p:blipFill>
        <p:spPr>
          <a:xfrm>
            <a:off x="431812" y="2247649"/>
            <a:ext cx="4571220" cy="1919234"/>
          </a:xfrm>
          <a:prstGeom prst="rect">
            <a:avLst/>
          </a:prstGeom>
          <a:ln>
            <a:solidFill>
              <a:srgbClr val="00B0F0"/>
            </a:solidFill>
          </a:ln>
        </p:spPr>
      </p:pic>
      <p:sp>
        <p:nvSpPr>
          <p:cNvPr id="6" name="文字方塊 5"/>
          <p:cNvSpPr txBox="1"/>
          <p:nvPr/>
        </p:nvSpPr>
        <p:spPr>
          <a:xfrm>
            <a:off x="3929058" y="2357430"/>
            <a:ext cx="1107996" cy="276999"/>
          </a:xfrm>
          <a:prstGeom prst="rect">
            <a:avLst/>
          </a:prstGeom>
          <a:noFill/>
        </p:spPr>
        <p:txBody>
          <a:bodyPr wrap="none" rtlCol="0">
            <a:spAutoFit/>
          </a:bodyPr>
          <a:lstStyle/>
          <a:p>
            <a:r>
              <a:rPr lang="zh-TW" altLang="en-US" sz="1200" b="1" dirty="0" smtClean="0">
                <a:solidFill>
                  <a:srgbClr val="0070C0"/>
                </a:solidFill>
              </a:rPr>
              <a:t>點選新增按鈕</a:t>
            </a:r>
            <a:endParaRPr lang="zh-TW" altLang="en-US" sz="1200" b="1" dirty="0">
              <a:solidFill>
                <a:srgbClr val="0070C0"/>
              </a:solidFill>
            </a:endParaRPr>
          </a:p>
        </p:txBody>
      </p:sp>
      <p:pic>
        <p:nvPicPr>
          <p:cNvPr id="8" name="圖片 7" descr="2-2進貨新增_1.jpg"/>
          <p:cNvPicPr>
            <a:picLocks noChangeAspect="1"/>
          </p:cNvPicPr>
          <p:nvPr/>
        </p:nvPicPr>
        <p:blipFill>
          <a:blip r:embed="rId4" cstate="print"/>
          <a:stretch>
            <a:fillRect/>
          </a:stretch>
        </p:blipFill>
        <p:spPr>
          <a:xfrm>
            <a:off x="6715140" y="2637488"/>
            <a:ext cx="1823105" cy="1002707"/>
          </a:xfrm>
          <a:prstGeom prst="rect">
            <a:avLst/>
          </a:prstGeom>
        </p:spPr>
      </p:pic>
      <p:sp>
        <p:nvSpPr>
          <p:cNvPr id="9" name="向下箭號 8"/>
          <p:cNvSpPr/>
          <p:nvPr/>
        </p:nvSpPr>
        <p:spPr>
          <a:xfrm rot="16200000">
            <a:off x="5875745" y="2696760"/>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7286644" y="3571876"/>
            <a:ext cx="800219"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儲存資料</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pic>
        <p:nvPicPr>
          <p:cNvPr id="11" name="圖片 10" descr="2-3進貨新增完成_1.jpg"/>
          <p:cNvPicPr>
            <a:picLocks noChangeAspect="1"/>
          </p:cNvPicPr>
          <p:nvPr/>
        </p:nvPicPr>
        <p:blipFill>
          <a:blip r:embed="rId5" cstate="print"/>
          <a:stretch>
            <a:fillRect/>
          </a:stretch>
        </p:blipFill>
        <p:spPr>
          <a:xfrm>
            <a:off x="445148" y="4603939"/>
            <a:ext cx="4555480" cy="2045687"/>
          </a:xfrm>
          <a:prstGeom prst="rect">
            <a:avLst/>
          </a:prstGeom>
        </p:spPr>
      </p:pic>
      <p:sp>
        <p:nvSpPr>
          <p:cNvPr id="13" name="向右箭號 12"/>
          <p:cNvSpPr/>
          <p:nvPr/>
        </p:nvSpPr>
        <p:spPr>
          <a:xfrm rot="8258259">
            <a:off x="5395885" y="4963945"/>
            <a:ext cx="1323713"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5072066" y="6357958"/>
            <a:ext cx="2185214"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新增食供應商</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海尼根</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完成</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39</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42910" y="500042"/>
            <a:ext cx="7772400" cy="1470025"/>
          </a:xfrm>
        </p:spPr>
        <p:txBody>
          <a:bodyPr>
            <a:normAutofit/>
          </a:bodyPr>
          <a:lstStyle/>
          <a:p>
            <a:r>
              <a:rPr lang="zh-TW" altLang="en-US" b="1" dirty="0" smtClean="0">
                <a:solidFill>
                  <a:srgbClr val="FF0000"/>
                </a:solidFill>
              </a:rPr>
              <a:t>使用場景</a:t>
            </a:r>
            <a:endParaRPr lang="zh-TW" altLang="en-US" b="1" dirty="0">
              <a:solidFill>
                <a:srgbClr val="FF0000"/>
              </a:solidFill>
            </a:endParaRPr>
          </a:p>
        </p:txBody>
      </p:sp>
      <p:sp>
        <p:nvSpPr>
          <p:cNvPr id="6" name="圓角矩形 5"/>
          <p:cNvSpPr/>
          <p:nvPr/>
        </p:nvSpPr>
        <p:spPr>
          <a:xfrm>
            <a:off x="1500166" y="2357430"/>
            <a:ext cx="2286016" cy="928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1000100" y="4286256"/>
            <a:ext cx="3286148" cy="1928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副標題 2"/>
          <p:cNvSpPr>
            <a:spLocks noGrp="1"/>
          </p:cNvSpPr>
          <p:nvPr>
            <p:ph type="subTitle" idx="1"/>
          </p:nvPr>
        </p:nvSpPr>
        <p:spPr>
          <a:xfrm>
            <a:off x="1071538" y="2571744"/>
            <a:ext cx="6400800" cy="1752600"/>
          </a:xfrm>
        </p:spPr>
        <p:txBody>
          <a:bodyPr>
            <a:noAutofit/>
          </a:bodyPr>
          <a:lstStyle/>
          <a:p>
            <a:pPr algn="l"/>
            <a:r>
              <a:rPr lang="zh-TW" altLang="en-US" sz="2400" b="1" dirty="0" smtClean="0">
                <a:solidFill>
                  <a:schemeClr val="tx1"/>
                </a:solidFill>
              </a:rPr>
              <a:t>       客戶</a:t>
            </a:r>
            <a:r>
              <a:rPr lang="zh-TW" altLang="en-US" sz="2400" b="1" dirty="0" smtClean="0">
                <a:solidFill>
                  <a:schemeClr val="tx1"/>
                </a:solidFill>
              </a:rPr>
              <a:t>端：手機</a:t>
            </a:r>
          </a:p>
          <a:p>
            <a:pPr lvl="0" algn="l"/>
            <a:endParaRPr lang="zh-TW" altLang="en-US" sz="2400" b="1" dirty="0" smtClean="0">
              <a:solidFill>
                <a:schemeClr val="tx1"/>
              </a:solidFill>
            </a:endParaRPr>
          </a:p>
          <a:p>
            <a:pPr lvl="0" algn="l"/>
            <a:endParaRPr lang="en-US" altLang="zh-TW" sz="2400" b="1" dirty="0" smtClean="0">
              <a:solidFill>
                <a:schemeClr val="tx1"/>
              </a:solidFill>
            </a:endParaRPr>
          </a:p>
          <a:p>
            <a:pPr lvl="0" algn="l"/>
            <a:endParaRPr lang="en-US" altLang="zh-TW" sz="2400" b="1" dirty="0" smtClean="0">
              <a:solidFill>
                <a:schemeClr val="tx1"/>
              </a:solidFill>
            </a:endParaRPr>
          </a:p>
          <a:p>
            <a:pPr lvl="0" algn="l"/>
            <a:r>
              <a:rPr lang="zh-TW" altLang="en-US" sz="2400" b="1" dirty="0" smtClean="0">
                <a:solidFill>
                  <a:schemeClr val="tx1"/>
                </a:solidFill>
              </a:rPr>
              <a:t>店家端：服務員</a:t>
            </a:r>
            <a:r>
              <a:rPr lang="en-US" sz="2400" b="1" dirty="0" smtClean="0">
                <a:solidFill>
                  <a:schemeClr val="tx1"/>
                </a:solidFill>
              </a:rPr>
              <a:t>(</a:t>
            </a:r>
            <a:r>
              <a:rPr lang="zh-TW" altLang="en-US" sz="2400" b="1" dirty="0" smtClean="0">
                <a:solidFill>
                  <a:schemeClr val="tx1"/>
                </a:solidFill>
              </a:rPr>
              <a:t>點餐</a:t>
            </a:r>
            <a:r>
              <a:rPr lang="en-US" sz="2400" b="1" dirty="0" smtClean="0">
                <a:solidFill>
                  <a:schemeClr val="tx1"/>
                </a:solidFill>
              </a:rPr>
              <a:t>)</a:t>
            </a:r>
          </a:p>
          <a:p>
            <a:pPr algn="l"/>
            <a:r>
              <a:rPr lang="en-US" altLang="zh-TW" sz="2400" b="1" dirty="0" smtClean="0">
                <a:solidFill>
                  <a:schemeClr val="tx1"/>
                </a:solidFill>
              </a:rPr>
              <a:t>	    </a:t>
            </a:r>
            <a:r>
              <a:rPr lang="zh-TW" altLang="en-US" sz="2400" b="1" dirty="0" smtClean="0">
                <a:solidFill>
                  <a:schemeClr val="tx1"/>
                </a:solidFill>
              </a:rPr>
              <a:t>後台</a:t>
            </a:r>
            <a:r>
              <a:rPr lang="en-US" sz="2400" b="1" dirty="0" smtClean="0">
                <a:solidFill>
                  <a:schemeClr val="tx1"/>
                </a:solidFill>
              </a:rPr>
              <a:t>(</a:t>
            </a:r>
            <a:r>
              <a:rPr lang="zh-TW" altLang="en-US" sz="2400" b="1" dirty="0" smtClean="0">
                <a:solidFill>
                  <a:schemeClr val="tx1"/>
                </a:solidFill>
              </a:rPr>
              <a:t>廚房</a:t>
            </a:r>
            <a:r>
              <a:rPr lang="en-US" sz="2400" b="1" dirty="0" smtClean="0">
                <a:solidFill>
                  <a:schemeClr val="tx1"/>
                </a:solidFill>
              </a:rPr>
              <a:t>)</a:t>
            </a:r>
          </a:p>
          <a:p>
            <a:pPr algn="l"/>
            <a:r>
              <a:rPr lang="en-US" altLang="zh-TW" sz="2400" b="1" dirty="0" smtClean="0">
                <a:solidFill>
                  <a:schemeClr val="tx1"/>
                </a:solidFill>
              </a:rPr>
              <a:t>	    </a:t>
            </a:r>
            <a:r>
              <a:rPr lang="zh-TW" altLang="en-US" sz="2400" b="1" dirty="0" smtClean="0">
                <a:solidFill>
                  <a:schemeClr val="tx1"/>
                </a:solidFill>
              </a:rPr>
              <a:t>前台</a:t>
            </a:r>
            <a:r>
              <a:rPr lang="en-US" sz="2400" b="1" dirty="0" smtClean="0">
                <a:solidFill>
                  <a:schemeClr val="tx1"/>
                </a:solidFill>
              </a:rPr>
              <a:t>(</a:t>
            </a:r>
            <a:r>
              <a:rPr lang="zh-TW" altLang="en-US" sz="2400" b="1" dirty="0" smtClean="0">
                <a:solidFill>
                  <a:schemeClr val="tx1"/>
                </a:solidFill>
              </a:rPr>
              <a:t>櫃檯</a:t>
            </a:r>
            <a:r>
              <a:rPr lang="en-US" sz="2400" b="1" dirty="0" smtClean="0">
                <a:solidFill>
                  <a:schemeClr val="tx1"/>
                </a:solidFill>
              </a:rPr>
              <a:t>)</a:t>
            </a:r>
          </a:p>
          <a:p>
            <a:pPr lvl="0" algn="l"/>
            <a:r>
              <a:rPr lang="en-US" altLang="zh-TW" sz="2400" b="1" dirty="0" smtClean="0">
                <a:solidFill>
                  <a:schemeClr val="tx1"/>
                </a:solidFill>
              </a:rPr>
              <a:t>	    </a:t>
            </a:r>
            <a:r>
              <a:rPr lang="zh-TW" altLang="en-US" sz="2400" b="1" dirty="0" smtClean="0">
                <a:solidFill>
                  <a:schemeClr val="tx1"/>
                </a:solidFill>
              </a:rPr>
              <a:t>備料</a:t>
            </a:r>
            <a:r>
              <a:rPr lang="en-US" sz="2400" b="1" dirty="0" smtClean="0">
                <a:solidFill>
                  <a:schemeClr val="tx1"/>
                </a:solidFill>
              </a:rPr>
              <a:t>(</a:t>
            </a:r>
            <a:r>
              <a:rPr lang="zh-TW" altLang="en-US" sz="2400" b="1" dirty="0" smtClean="0">
                <a:solidFill>
                  <a:schemeClr val="tx1"/>
                </a:solidFill>
              </a:rPr>
              <a:t>庫存</a:t>
            </a:r>
            <a:r>
              <a:rPr lang="en-US" sz="2400" b="1" dirty="0" smtClean="0">
                <a:solidFill>
                  <a:schemeClr val="tx1"/>
                </a:solidFill>
              </a:rPr>
              <a:t>)</a:t>
            </a:r>
            <a:endParaRPr lang="zh-TW" altLang="en-US" sz="2400" b="1" dirty="0" smtClean="0">
              <a:solidFill>
                <a:schemeClr val="tx1"/>
              </a:solidFill>
            </a:endParaRPr>
          </a:p>
          <a:p>
            <a:pPr algn="l"/>
            <a:endParaRPr lang="zh-TW" altLang="en-US" sz="2400" b="1" dirty="0" smtClean="0">
              <a:solidFill>
                <a:schemeClr val="tx1"/>
              </a:solidFill>
            </a:endParaRPr>
          </a:p>
          <a:p>
            <a:pPr lvl="0" algn="l"/>
            <a:endParaRPr lang="zh-TW" altLang="en-US" sz="2000" b="1" dirty="0" smtClean="0">
              <a:solidFill>
                <a:schemeClr val="tx1"/>
              </a:solidFill>
            </a:endParaRPr>
          </a:p>
          <a:p>
            <a:pPr algn="l"/>
            <a:endParaRPr lang="zh-TW" altLang="en-US" sz="2000" b="1" dirty="0" smtClean="0">
              <a:solidFill>
                <a:schemeClr val="tx1"/>
              </a:solidFill>
            </a:endParaRPr>
          </a:p>
          <a:p>
            <a:pPr lvl="0" algn="l"/>
            <a:endParaRPr lang="zh-TW" altLang="en-US" sz="2000" b="1" dirty="0" smtClean="0">
              <a:solidFill>
                <a:schemeClr val="tx1"/>
              </a:solidFill>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472" y="1714488"/>
            <a:ext cx="1225168" cy="2512215"/>
          </a:xfrm>
          <a:prstGeom prst="rect">
            <a:avLst/>
          </a:prstGeom>
          <a:noFill/>
        </p:spPr>
      </p:pic>
      <p:pic>
        <p:nvPicPr>
          <p:cNvPr id="5" name="圖片 4" descr="手機.jpg"/>
          <p:cNvPicPr>
            <a:picLocks noChangeAspect="1"/>
          </p:cNvPicPr>
          <p:nvPr/>
        </p:nvPicPr>
        <p:blipFill>
          <a:blip r:embed="rId4" cstate="print"/>
          <a:stretch>
            <a:fillRect/>
          </a:stretch>
        </p:blipFill>
        <p:spPr>
          <a:xfrm>
            <a:off x="4929190" y="4429132"/>
            <a:ext cx="2714644" cy="1811054"/>
          </a:xfrm>
          <a:prstGeom prst="rect">
            <a:avLst/>
          </a:prstGeom>
          <a:noFill/>
        </p:spPr>
      </p:pic>
      <p:sp>
        <p:nvSpPr>
          <p:cNvPr id="8" name="投影片編號版面配置區 7"/>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4</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供應商的修改功能</a:t>
            </a:r>
            <a:endParaRPr lang="zh-TW" altLang="en-US" b="1" dirty="0">
              <a:solidFill>
                <a:srgbClr val="FF0000"/>
              </a:solidFill>
            </a:endParaRPr>
          </a:p>
        </p:txBody>
      </p:sp>
      <p:sp>
        <p:nvSpPr>
          <p:cNvPr id="19" name="文字方塊 18"/>
          <p:cNvSpPr txBox="1"/>
          <p:nvPr/>
        </p:nvSpPr>
        <p:spPr>
          <a:xfrm>
            <a:off x="428596" y="5857892"/>
            <a:ext cx="3377919" cy="369332"/>
          </a:xfrm>
          <a:prstGeom prst="rect">
            <a:avLst/>
          </a:prstGeom>
          <a:noFill/>
        </p:spPr>
        <p:txBody>
          <a:bodyPr wrap="square" rtlCol="0">
            <a:spAutoFit/>
          </a:bodyPr>
          <a:lstStyle/>
          <a:p>
            <a:endParaRPr lang="zh-TW" altLang="en-US" b="1" dirty="0">
              <a:solidFill>
                <a:srgbClr val="0070C0"/>
              </a:solidFill>
            </a:endParaRPr>
          </a:p>
        </p:txBody>
      </p:sp>
      <p:pic>
        <p:nvPicPr>
          <p:cNvPr id="11" name="圖片 10" descr="2-3進貨新增完成_1.jpg"/>
          <p:cNvPicPr>
            <a:picLocks noChangeAspect="1"/>
          </p:cNvPicPr>
          <p:nvPr/>
        </p:nvPicPr>
        <p:blipFill>
          <a:blip r:embed="rId3" cstate="print"/>
          <a:stretch>
            <a:fillRect/>
          </a:stretch>
        </p:blipFill>
        <p:spPr>
          <a:xfrm>
            <a:off x="282432" y="2071678"/>
            <a:ext cx="4864360" cy="2184394"/>
          </a:xfrm>
          <a:prstGeom prst="rect">
            <a:avLst/>
          </a:prstGeom>
        </p:spPr>
      </p:pic>
      <p:sp>
        <p:nvSpPr>
          <p:cNvPr id="14" name="文字方塊 13"/>
          <p:cNvSpPr txBox="1"/>
          <p:nvPr/>
        </p:nvSpPr>
        <p:spPr>
          <a:xfrm>
            <a:off x="5214942" y="4000504"/>
            <a:ext cx="1415772"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對杏鮑菇進行修改</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15" name="向下箭號 14"/>
          <p:cNvSpPr/>
          <p:nvPr/>
        </p:nvSpPr>
        <p:spPr>
          <a:xfrm rot="16200000">
            <a:off x="5875745" y="2696760"/>
            <a:ext cx="285752" cy="1035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descr="2-2進貨新增_1.jpg"/>
          <p:cNvPicPr>
            <a:picLocks noChangeAspect="1"/>
          </p:cNvPicPr>
          <p:nvPr/>
        </p:nvPicPr>
        <p:blipFill>
          <a:blip r:embed="rId4" cstate="print"/>
          <a:stretch>
            <a:fillRect/>
          </a:stretch>
        </p:blipFill>
        <p:spPr>
          <a:xfrm>
            <a:off x="6715140" y="2763915"/>
            <a:ext cx="1857372" cy="1051547"/>
          </a:xfrm>
          <a:prstGeom prst="rect">
            <a:avLst/>
          </a:prstGeom>
        </p:spPr>
      </p:pic>
      <p:pic>
        <p:nvPicPr>
          <p:cNvPr id="18" name="圖片 17" descr="2-3進貨新增完成_1.jpg"/>
          <p:cNvPicPr>
            <a:picLocks noChangeAspect="1"/>
          </p:cNvPicPr>
          <p:nvPr/>
        </p:nvPicPr>
        <p:blipFill>
          <a:blip r:embed="rId5" cstate="print"/>
          <a:stretch>
            <a:fillRect/>
          </a:stretch>
        </p:blipFill>
        <p:spPr>
          <a:xfrm>
            <a:off x="338800" y="4543036"/>
            <a:ext cx="4751623" cy="2159829"/>
          </a:xfrm>
          <a:prstGeom prst="rect">
            <a:avLst/>
          </a:prstGeom>
        </p:spPr>
      </p:pic>
      <p:sp>
        <p:nvSpPr>
          <p:cNvPr id="20" name="向右箭號 19"/>
          <p:cNvSpPr/>
          <p:nvPr/>
        </p:nvSpPr>
        <p:spPr>
          <a:xfrm rot="8258259">
            <a:off x="5395885" y="4963945"/>
            <a:ext cx="1323713" cy="413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5143504" y="5929330"/>
            <a:ext cx="2800767"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將</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海尼根</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修改成</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台灣啤酒</a:t>
            </a:r>
            <a:r>
              <a:rPr lang="en-US" altLang="zh-TW" sz="1200" b="1" dirty="0" smtClean="0">
                <a:solidFill>
                  <a:srgbClr val="0070C0"/>
                </a:solidFill>
                <a:latin typeface="微軟正黑體" panose="020B0604030504040204" pitchFamily="34" charset="-120"/>
                <a:ea typeface="微軟正黑體" panose="020B0604030504040204" pitchFamily="34" charset="-120"/>
              </a:rPr>
              <a:t>』</a:t>
            </a:r>
            <a:r>
              <a:rPr lang="zh-TW" altLang="en-US" sz="1200" b="1" dirty="0" smtClean="0">
                <a:solidFill>
                  <a:srgbClr val="0070C0"/>
                </a:solidFill>
                <a:latin typeface="微軟正黑體" panose="020B0604030504040204" pitchFamily="34" charset="-120"/>
                <a:ea typeface="微軟正黑體" panose="020B0604030504040204" pitchFamily="34" charset="-120"/>
              </a:rPr>
              <a:t>完成</a:t>
            </a:r>
            <a:endParaRPr lang="en-US" altLang="zh-TW" sz="1200" b="1" dirty="0" smtClean="0">
              <a:solidFill>
                <a:srgbClr val="0070C0"/>
              </a:solidFill>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7072330" y="3786190"/>
            <a:ext cx="1107996" cy="276999"/>
          </a:xfrm>
          <a:prstGeom prst="rect">
            <a:avLst/>
          </a:prstGeom>
          <a:noFill/>
        </p:spPr>
        <p:txBody>
          <a:bodyPr wrap="none" rtlCol="0">
            <a:spAutoFit/>
          </a:bodyPr>
          <a:lstStyle/>
          <a:p>
            <a:r>
              <a:rPr lang="zh-TW" altLang="en-US" sz="1200" b="1" dirty="0" smtClean="0">
                <a:solidFill>
                  <a:srgbClr val="0070C0"/>
                </a:solidFill>
                <a:latin typeface="微軟正黑體" panose="020B0604030504040204" pitchFamily="34" charset="-120"/>
                <a:ea typeface="微軟正黑體" panose="020B0604030504040204" pitchFamily="34" charset="-120"/>
              </a:rPr>
              <a:t>修改進貨資料</a:t>
            </a:r>
            <a:endParaRPr lang="zh-TW" altLang="en-US" sz="1200" b="1" dirty="0">
              <a:solidFill>
                <a:srgbClr val="0070C0"/>
              </a:solidFill>
              <a:latin typeface="微軟正黑體" panose="020B0604030504040204" pitchFamily="34" charset="-120"/>
              <a:ea typeface="微軟正黑體" panose="020B0604030504040204" pitchFamily="34" charset="-120"/>
            </a:endParaRPr>
          </a:p>
        </p:txBody>
      </p:sp>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40</a:t>
            </a:fld>
            <a:endParaRPr lang="zh-TW" altLang="en-US" dirty="0"/>
          </a:p>
        </p:txBody>
      </p:sp>
    </p:spTree>
    <p:extLst>
      <p:ext uri="{BB962C8B-B14F-4D97-AF65-F5344CB8AC3E}">
        <p14:creationId xmlns:p14="http://schemas.microsoft.com/office/powerpoint/2010/main" val="11906344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42910" y="571480"/>
            <a:ext cx="7772400" cy="1470025"/>
          </a:xfrm>
        </p:spPr>
        <p:txBody>
          <a:bodyPr>
            <a:normAutofit/>
          </a:bodyPr>
          <a:lstStyle/>
          <a:p>
            <a:r>
              <a:rPr lang="zh-TW" altLang="en-US" b="1" dirty="0" smtClean="0">
                <a:solidFill>
                  <a:srgbClr val="FF0000"/>
                </a:solidFill>
              </a:rPr>
              <a:t>日結處理功能</a:t>
            </a:r>
            <a:endParaRPr lang="zh-TW" altLang="en-US" b="1" dirty="0">
              <a:solidFill>
                <a:srgbClr val="FF0000"/>
              </a:solidFill>
            </a:endParaRPr>
          </a:p>
        </p:txBody>
      </p:sp>
      <p:pic>
        <p:nvPicPr>
          <p:cNvPr id="10" name="圖片 9" descr="未結帳清單畫面.JPG"/>
          <p:cNvPicPr>
            <a:picLocks noChangeAspect="1"/>
          </p:cNvPicPr>
          <p:nvPr/>
        </p:nvPicPr>
        <p:blipFill>
          <a:blip r:embed="rId3"/>
          <a:stretch>
            <a:fillRect/>
          </a:stretch>
        </p:blipFill>
        <p:spPr>
          <a:xfrm>
            <a:off x="2500298" y="2500306"/>
            <a:ext cx="4143404" cy="3642423"/>
          </a:xfrm>
          <a:prstGeom prst="rect">
            <a:avLst/>
          </a:prstGeom>
          <a:ln>
            <a:solidFill>
              <a:srgbClr val="00B0F0"/>
            </a:solidFill>
          </a:ln>
        </p:spPr>
      </p:pic>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41</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資料庫架構圖</a:t>
            </a:r>
            <a:endParaRPr lang="zh-TW" altLang="en-US" b="1" dirty="0">
              <a:solidFill>
                <a:srgbClr val="FF0000"/>
              </a:solidFill>
            </a:endParaRPr>
          </a:p>
        </p:txBody>
      </p:sp>
      <p:pic>
        <p:nvPicPr>
          <p:cNvPr id="23" name="圖片 22" descr="1547790036133.jpg"/>
          <p:cNvPicPr>
            <a:picLocks noChangeAspect="1"/>
          </p:cNvPicPr>
          <p:nvPr/>
        </p:nvPicPr>
        <p:blipFill>
          <a:blip r:embed="rId2"/>
          <a:stretch>
            <a:fillRect/>
          </a:stretch>
        </p:blipFill>
        <p:spPr>
          <a:xfrm>
            <a:off x="642910" y="1571612"/>
            <a:ext cx="7929586" cy="4183502"/>
          </a:xfrm>
          <a:prstGeom prst="rect">
            <a:avLst/>
          </a:prstGeom>
        </p:spPr>
      </p:pic>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42</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資料庫功能</a:t>
            </a:r>
            <a:endParaRPr lang="zh-TW" altLang="en-US" b="1" dirty="0">
              <a:solidFill>
                <a:srgbClr val="FF0000"/>
              </a:solidFill>
            </a:endParaRPr>
          </a:p>
        </p:txBody>
      </p:sp>
      <p:pic>
        <p:nvPicPr>
          <p:cNvPr id="6" name="圖片 5" descr="資料庫01.JPG"/>
          <p:cNvPicPr>
            <a:picLocks noChangeAspect="1"/>
          </p:cNvPicPr>
          <p:nvPr/>
        </p:nvPicPr>
        <p:blipFill>
          <a:blip r:embed="rId3"/>
          <a:stretch>
            <a:fillRect/>
          </a:stretch>
        </p:blipFill>
        <p:spPr>
          <a:xfrm>
            <a:off x="357158" y="2500306"/>
            <a:ext cx="3328213" cy="3582806"/>
          </a:xfrm>
          <a:prstGeom prst="rect">
            <a:avLst/>
          </a:prstGeom>
        </p:spPr>
      </p:pic>
      <p:pic>
        <p:nvPicPr>
          <p:cNvPr id="7" name="圖片 6" descr="資料庫01.JPG"/>
          <p:cNvPicPr>
            <a:picLocks noChangeAspect="1"/>
          </p:cNvPicPr>
          <p:nvPr/>
        </p:nvPicPr>
        <p:blipFill>
          <a:blip r:embed="rId4"/>
          <a:stretch>
            <a:fillRect/>
          </a:stretch>
        </p:blipFill>
        <p:spPr>
          <a:xfrm>
            <a:off x="4429124" y="2428868"/>
            <a:ext cx="3328213" cy="1415505"/>
          </a:xfrm>
          <a:prstGeom prst="rect">
            <a:avLst/>
          </a:prstGeom>
        </p:spPr>
      </p:pic>
      <p:pic>
        <p:nvPicPr>
          <p:cNvPr id="8" name="圖片 7" descr="資料庫01.JPG"/>
          <p:cNvPicPr>
            <a:picLocks noChangeAspect="1"/>
          </p:cNvPicPr>
          <p:nvPr/>
        </p:nvPicPr>
        <p:blipFill>
          <a:blip r:embed="rId5"/>
          <a:stretch>
            <a:fillRect/>
          </a:stretch>
        </p:blipFill>
        <p:spPr>
          <a:xfrm>
            <a:off x="4429124" y="4071942"/>
            <a:ext cx="3328213" cy="1197083"/>
          </a:xfrm>
          <a:prstGeom prst="rect">
            <a:avLst/>
          </a:prstGeom>
        </p:spPr>
      </p:pic>
      <p:pic>
        <p:nvPicPr>
          <p:cNvPr id="9" name="圖片 8" descr="資料庫01.JPG"/>
          <p:cNvPicPr>
            <a:picLocks noChangeAspect="1"/>
          </p:cNvPicPr>
          <p:nvPr/>
        </p:nvPicPr>
        <p:blipFill>
          <a:blip r:embed="rId6" cstate="print"/>
          <a:stretch>
            <a:fillRect/>
          </a:stretch>
        </p:blipFill>
        <p:spPr>
          <a:xfrm>
            <a:off x="4429124" y="5357826"/>
            <a:ext cx="4573399" cy="1000132"/>
          </a:xfrm>
          <a:prstGeom prst="rect">
            <a:avLst/>
          </a:prstGeom>
        </p:spPr>
      </p:pic>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43</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資料庫功能</a:t>
            </a:r>
            <a:endParaRPr lang="zh-TW" altLang="en-US" b="1" dirty="0">
              <a:solidFill>
                <a:srgbClr val="FF0000"/>
              </a:solidFill>
            </a:endParaRPr>
          </a:p>
        </p:txBody>
      </p:sp>
      <p:pic>
        <p:nvPicPr>
          <p:cNvPr id="6" name="圖片 5" descr="資料庫01.JPG"/>
          <p:cNvPicPr>
            <a:picLocks noChangeAspect="1"/>
          </p:cNvPicPr>
          <p:nvPr/>
        </p:nvPicPr>
        <p:blipFill>
          <a:blip r:embed="rId2"/>
          <a:stretch>
            <a:fillRect/>
          </a:stretch>
        </p:blipFill>
        <p:spPr>
          <a:xfrm>
            <a:off x="357159" y="2071678"/>
            <a:ext cx="3161822" cy="1000132"/>
          </a:xfrm>
          <a:prstGeom prst="rect">
            <a:avLst/>
          </a:prstGeom>
        </p:spPr>
      </p:pic>
      <p:pic>
        <p:nvPicPr>
          <p:cNvPr id="7" name="圖片 6" descr="資料庫01.JPG"/>
          <p:cNvPicPr>
            <a:picLocks noChangeAspect="1"/>
          </p:cNvPicPr>
          <p:nvPr/>
        </p:nvPicPr>
        <p:blipFill>
          <a:blip r:embed="rId3"/>
          <a:stretch>
            <a:fillRect/>
          </a:stretch>
        </p:blipFill>
        <p:spPr>
          <a:xfrm>
            <a:off x="357158" y="3357562"/>
            <a:ext cx="3025071" cy="1415505"/>
          </a:xfrm>
          <a:prstGeom prst="rect">
            <a:avLst/>
          </a:prstGeom>
        </p:spPr>
      </p:pic>
      <p:pic>
        <p:nvPicPr>
          <p:cNvPr id="8" name="圖片 7" descr="資料庫01.JPG"/>
          <p:cNvPicPr>
            <a:picLocks noChangeAspect="1"/>
          </p:cNvPicPr>
          <p:nvPr/>
        </p:nvPicPr>
        <p:blipFill>
          <a:blip r:embed="rId4"/>
          <a:stretch>
            <a:fillRect/>
          </a:stretch>
        </p:blipFill>
        <p:spPr>
          <a:xfrm>
            <a:off x="357158" y="4857760"/>
            <a:ext cx="3071834" cy="1918730"/>
          </a:xfrm>
          <a:prstGeom prst="rect">
            <a:avLst/>
          </a:prstGeom>
        </p:spPr>
      </p:pic>
      <p:pic>
        <p:nvPicPr>
          <p:cNvPr id="9" name="圖片 8" descr="資料庫01.JPG"/>
          <p:cNvPicPr>
            <a:picLocks noChangeAspect="1"/>
          </p:cNvPicPr>
          <p:nvPr/>
        </p:nvPicPr>
        <p:blipFill>
          <a:blip r:embed="rId5" cstate="print"/>
          <a:stretch>
            <a:fillRect/>
          </a:stretch>
        </p:blipFill>
        <p:spPr>
          <a:xfrm>
            <a:off x="4429124" y="2071678"/>
            <a:ext cx="2997818" cy="1000132"/>
          </a:xfrm>
          <a:prstGeom prst="rect">
            <a:avLst/>
          </a:prstGeom>
        </p:spPr>
      </p:pic>
      <p:pic>
        <p:nvPicPr>
          <p:cNvPr id="10" name="圖片 9" descr="資料庫01.JPG"/>
          <p:cNvPicPr>
            <a:picLocks noChangeAspect="1"/>
          </p:cNvPicPr>
          <p:nvPr/>
        </p:nvPicPr>
        <p:blipFill>
          <a:blip r:embed="rId6" cstate="print"/>
          <a:stretch>
            <a:fillRect/>
          </a:stretch>
        </p:blipFill>
        <p:spPr>
          <a:xfrm>
            <a:off x="4429124" y="3357562"/>
            <a:ext cx="4170711" cy="1643074"/>
          </a:xfrm>
          <a:prstGeom prst="rect">
            <a:avLst/>
          </a:prstGeom>
        </p:spPr>
      </p:pic>
      <p:pic>
        <p:nvPicPr>
          <p:cNvPr id="11" name="圖片 10" descr="資料庫01.JPG"/>
          <p:cNvPicPr>
            <a:picLocks noChangeAspect="1"/>
          </p:cNvPicPr>
          <p:nvPr/>
        </p:nvPicPr>
        <p:blipFill>
          <a:blip r:embed="rId7"/>
          <a:stretch>
            <a:fillRect/>
          </a:stretch>
        </p:blipFill>
        <p:spPr>
          <a:xfrm>
            <a:off x="4429124" y="5072074"/>
            <a:ext cx="3741153" cy="1643074"/>
          </a:xfrm>
          <a:prstGeom prst="rect">
            <a:avLst/>
          </a:prstGeom>
        </p:spPr>
      </p:pic>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44</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458777"/>
            <a:ext cx="7772400" cy="1470025"/>
          </a:xfrm>
        </p:spPr>
        <p:txBody>
          <a:bodyPr>
            <a:normAutofit/>
          </a:bodyPr>
          <a:lstStyle/>
          <a:p>
            <a:r>
              <a:rPr lang="zh-TW" altLang="en-US" b="1" dirty="0" smtClean="0">
                <a:solidFill>
                  <a:srgbClr val="FF0000"/>
                </a:solidFill>
              </a:rPr>
              <a:t>資料庫功能</a:t>
            </a:r>
            <a:endParaRPr lang="zh-TW" altLang="en-US" b="1" dirty="0">
              <a:solidFill>
                <a:srgbClr val="FF0000"/>
              </a:solidFill>
            </a:endParaRPr>
          </a:p>
        </p:txBody>
      </p:sp>
      <p:pic>
        <p:nvPicPr>
          <p:cNvPr id="6" name="圖片 5" descr="資料庫01.JPG"/>
          <p:cNvPicPr>
            <a:picLocks noChangeAspect="1"/>
          </p:cNvPicPr>
          <p:nvPr/>
        </p:nvPicPr>
        <p:blipFill>
          <a:blip r:embed="rId2" cstate="print"/>
          <a:stretch>
            <a:fillRect/>
          </a:stretch>
        </p:blipFill>
        <p:spPr>
          <a:xfrm>
            <a:off x="428596" y="2000240"/>
            <a:ext cx="1809532" cy="1285884"/>
          </a:xfrm>
          <a:prstGeom prst="rect">
            <a:avLst/>
          </a:prstGeom>
        </p:spPr>
      </p:pic>
      <p:pic>
        <p:nvPicPr>
          <p:cNvPr id="7" name="圖片 6" descr="資料庫01.JPG"/>
          <p:cNvPicPr>
            <a:picLocks noChangeAspect="1"/>
          </p:cNvPicPr>
          <p:nvPr/>
        </p:nvPicPr>
        <p:blipFill>
          <a:blip r:embed="rId3" cstate="print"/>
          <a:stretch>
            <a:fillRect/>
          </a:stretch>
        </p:blipFill>
        <p:spPr>
          <a:xfrm>
            <a:off x="428596" y="3357562"/>
            <a:ext cx="2267313" cy="1415505"/>
          </a:xfrm>
          <a:prstGeom prst="rect">
            <a:avLst/>
          </a:prstGeom>
        </p:spPr>
      </p:pic>
      <p:pic>
        <p:nvPicPr>
          <p:cNvPr id="8" name="圖片 7" descr="資料庫01.JPG"/>
          <p:cNvPicPr>
            <a:picLocks noChangeAspect="1"/>
          </p:cNvPicPr>
          <p:nvPr/>
        </p:nvPicPr>
        <p:blipFill>
          <a:blip r:embed="rId4"/>
          <a:stretch>
            <a:fillRect/>
          </a:stretch>
        </p:blipFill>
        <p:spPr>
          <a:xfrm>
            <a:off x="428596" y="4857760"/>
            <a:ext cx="2395433" cy="1918730"/>
          </a:xfrm>
          <a:prstGeom prst="rect">
            <a:avLst/>
          </a:prstGeom>
        </p:spPr>
      </p:pic>
      <p:pic>
        <p:nvPicPr>
          <p:cNvPr id="9" name="圖片 8" descr="資料庫01.JPG"/>
          <p:cNvPicPr>
            <a:picLocks noChangeAspect="1"/>
          </p:cNvPicPr>
          <p:nvPr/>
        </p:nvPicPr>
        <p:blipFill>
          <a:blip r:embed="rId5" cstate="print"/>
          <a:stretch>
            <a:fillRect/>
          </a:stretch>
        </p:blipFill>
        <p:spPr>
          <a:xfrm>
            <a:off x="3428992" y="1928802"/>
            <a:ext cx="2471617" cy="1357322"/>
          </a:xfrm>
          <a:prstGeom prst="rect">
            <a:avLst/>
          </a:prstGeom>
        </p:spPr>
      </p:pic>
      <p:pic>
        <p:nvPicPr>
          <p:cNvPr id="10" name="圖片 9" descr="資料庫01.JPG"/>
          <p:cNvPicPr>
            <a:picLocks noChangeAspect="1"/>
          </p:cNvPicPr>
          <p:nvPr/>
        </p:nvPicPr>
        <p:blipFill>
          <a:blip r:embed="rId6" cstate="print"/>
          <a:stretch>
            <a:fillRect/>
          </a:stretch>
        </p:blipFill>
        <p:spPr>
          <a:xfrm>
            <a:off x="3428992" y="3429000"/>
            <a:ext cx="1762823" cy="1643074"/>
          </a:xfrm>
          <a:prstGeom prst="rect">
            <a:avLst/>
          </a:prstGeom>
        </p:spPr>
      </p:pic>
      <p:pic>
        <p:nvPicPr>
          <p:cNvPr id="11" name="圖片 10" descr="資料庫01.JPG"/>
          <p:cNvPicPr>
            <a:picLocks noChangeAspect="1"/>
          </p:cNvPicPr>
          <p:nvPr/>
        </p:nvPicPr>
        <p:blipFill>
          <a:blip r:embed="rId7" cstate="print"/>
          <a:stretch>
            <a:fillRect/>
          </a:stretch>
        </p:blipFill>
        <p:spPr>
          <a:xfrm>
            <a:off x="3428992" y="5143512"/>
            <a:ext cx="2299744" cy="1643074"/>
          </a:xfrm>
          <a:prstGeom prst="rect">
            <a:avLst/>
          </a:prstGeom>
        </p:spPr>
      </p:pic>
      <p:pic>
        <p:nvPicPr>
          <p:cNvPr id="12" name="圖片 11" descr="資料庫01.JPG"/>
          <p:cNvPicPr>
            <a:picLocks noChangeAspect="1"/>
          </p:cNvPicPr>
          <p:nvPr/>
        </p:nvPicPr>
        <p:blipFill>
          <a:blip r:embed="rId8" cstate="print"/>
          <a:stretch>
            <a:fillRect/>
          </a:stretch>
        </p:blipFill>
        <p:spPr>
          <a:xfrm>
            <a:off x="6333690" y="1928802"/>
            <a:ext cx="1948309" cy="1357322"/>
          </a:xfrm>
          <a:prstGeom prst="rect">
            <a:avLst/>
          </a:prstGeom>
        </p:spPr>
      </p:pic>
      <p:pic>
        <p:nvPicPr>
          <p:cNvPr id="13" name="圖片 12" descr="資料庫01.JPG"/>
          <p:cNvPicPr>
            <a:picLocks noChangeAspect="1"/>
          </p:cNvPicPr>
          <p:nvPr/>
        </p:nvPicPr>
        <p:blipFill>
          <a:blip r:embed="rId9" cstate="print"/>
          <a:stretch>
            <a:fillRect/>
          </a:stretch>
        </p:blipFill>
        <p:spPr>
          <a:xfrm>
            <a:off x="6286512" y="3357562"/>
            <a:ext cx="1785950" cy="1799584"/>
          </a:xfrm>
          <a:prstGeom prst="rect">
            <a:avLst/>
          </a:prstGeom>
        </p:spPr>
      </p:pic>
      <p:pic>
        <p:nvPicPr>
          <p:cNvPr id="14" name="圖片 13" descr="資料庫01.JPG"/>
          <p:cNvPicPr>
            <a:picLocks noChangeAspect="1"/>
          </p:cNvPicPr>
          <p:nvPr/>
        </p:nvPicPr>
        <p:blipFill>
          <a:blip r:embed="rId10" cstate="print"/>
          <a:stretch>
            <a:fillRect/>
          </a:stretch>
        </p:blipFill>
        <p:spPr>
          <a:xfrm>
            <a:off x="6286512" y="5214949"/>
            <a:ext cx="1714512" cy="1638205"/>
          </a:xfrm>
          <a:prstGeom prst="rect">
            <a:avLst/>
          </a:prstGeom>
        </p:spPr>
      </p:pic>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45</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42910" y="500042"/>
            <a:ext cx="7772400" cy="1470025"/>
          </a:xfrm>
        </p:spPr>
        <p:txBody>
          <a:bodyPr>
            <a:normAutofit/>
          </a:bodyPr>
          <a:lstStyle/>
          <a:p>
            <a:r>
              <a:rPr lang="zh-TW" altLang="en-US" b="1" dirty="0" smtClean="0">
                <a:solidFill>
                  <a:srgbClr val="FF0000"/>
                </a:solidFill>
              </a:rPr>
              <a:t>未來展望</a:t>
            </a:r>
            <a:endParaRPr lang="zh-TW" altLang="en-US" b="1" dirty="0">
              <a:solidFill>
                <a:srgbClr val="FF0000"/>
              </a:solidFill>
            </a:endParaRPr>
          </a:p>
        </p:txBody>
      </p:sp>
      <p:sp>
        <p:nvSpPr>
          <p:cNvPr id="3" name="副標題 2"/>
          <p:cNvSpPr>
            <a:spLocks noGrp="1"/>
          </p:cNvSpPr>
          <p:nvPr>
            <p:ph type="subTitle" idx="1"/>
          </p:nvPr>
        </p:nvSpPr>
        <p:spPr>
          <a:xfrm>
            <a:off x="357158" y="2500306"/>
            <a:ext cx="8858312" cy="1752600"/>
          </a:xfrm>
        </p:spPr>
        <p:txBody>
          <a:bodyPr>
            <a:noAutofit/>
          </a:bodyPr>
          <a:lstStyle/>
          <a:p>
            <a:pPr lvl="0" algn="l"/>
            <a:r>
              <a:rPr lang="en-US" altLang="zh-TW" sz="2000" b="1" dirty="0" smtClean="0">
                <a:solidFill>
                  <a:schemeClr val="tx1"/>
                </a:solidFill>
              </a:rPr>
              <a:t>1.</a:t>
            </a:r>
            <a:r>
              <a:rPr lang="zh-TW" altLang="en-US" sz="2000" b="1" dirty="0" smtClean="0">
                <a:solidFill>
                  <a:schemeClr val="tx1"/>
                </a:solidFill>
              </a:rPr>
              <a:t>介面圖形化，讓人看了就知道什麼作用</a:t>
            </a:r>
            <a:r>
              <a:rPr lang="en-US" sz="2000" b="1" dirty="0" smtClean="0">
                <a:solidFill>
                  <a:schemeClr val="tx1"/>
                </a:solidFill>
              </a:rPr>
              <a:t>(</a:t>
            </a:r>
            <a:r>
              <a:rPr lang="zh-TW" altLang="en-US" sz="2000" b="1" dirty="0" smtClean="0">
                <a:solidFill>
                  <a:schemeClr val="tx1"/>
                </a:solidFill>
              </a:rPr>
              <a:t>傻瓜介面</a:t>
            </a:r>
            <a:r>
              <a:rPr lang="en-US" sz="2000" b="1" dirty="0" smtClean="0">
                <a:solidFill>
                  <a:schemeClr val="tx1"/>
                </a:solidFill>
              </a:rPr>
              <a:t>)</a:t>
            </a:r>
            <a:endParaRPr lang="zh-TW" altLang="en-US" sz="2000" dirty="0" smtClean="0">
              <a:solidFill>
                <a:schemeClr val="tx1"/>
              </a:solidFill>
            </a:endParaRPr>
          </a:p>
          <a:p>
            <a:pPr lvl="0" algn="l"/>
            <a:r>
              <a:rPr lang="en-US" altLang="zh-TW" sz="2000" b="1" dirty="0" smtClean="0">
                <a:solidFill>
                  <a:schemeClr val="tx1"/>
                </a:solidFill>
              </a:rPr>
              <a:t>2.</a:t>
            </a:r>
            <a:r>
              <a:rPr lang="zh-TW" altLang="en-US" sz="2000" b="1" dirty="0" smtClean="0">
                <a:solidFill>
                  <a:schemeClr val="tx1"/>
                </a:solidFill>
              </a:rPr>
              <a:t>將人員上下班及熟客每週、月、年光臨次數加入此功能中加入圖形及曲線圖</a:t>
            </a:r>
            <a:endParaRPr lang="zh-TW" altLang="en-US" sz="2000" dirty="0" smtClean="0">
              <a:solidFill>
                <a:schemeClr val="tx1"/>
              </a:solidFill>
            </a:endParaRPr>
          </a:p>
          <a:p>
            <a:pPr lvl="0" algn="l"/>
            <a:r>
              <a:rPr lang="en-US" altLang="zh-TW" sz="2000" b="1" dirty="0" smtClean="0">
                <a:solidFill>
                  <a:schemeClr val="tx1"/>
                </a:solidFill>
              </a:rPr>
              <a:t>3.</a:t>
            </a:r>
            <a:r>
              <a:rPr lang="zh-TW" altLang="en-US" sz="2000" b="1" dirty="0" smtClean="0">
                <a:solidFill>
                  <a:schemeClr val="tx1"/>
                </a:solidFill>
              </a:rPr>
              <a:t>發展店家通用版，讓店家可以自由更改成自家可以用的菜單</a:t>
            </a:r>
            <a:endParaRPr lang="en-US" altLang="zh-TW" sz="2000" b="1" dirty="0" smtClean="0">
              <a:solidFill>
                <a:schemeClr val="tx1"/>
              </a:solidFill>
            </a:endParaRPr>
          </a:p>
        </p:txBody>
      </p:sp>
      <p:sp>
        <p:nvSpPr>
          <p:cNvPr id="5" name="投影片編號版面配置區 4"/>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46</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55576" y="2636912"/>
            <a:ext cx="7772400" cy="1470025"/>
          </a:xfrm>
        </p:spPr>
        <p:txBody>
          <a:bodyPr>
            <a:normAutofit/>
          </a:bodyPr>
          <a:lstStyle/>
          <a:p>
            <a:r>
              <a:rPr lang="zh-TW" altLang="en-US" b="1" dirty="0" smtClean="0">
                <a:solidFill>
                  <a:srgbClr val="FF0000"/>
                </a:solidFill>
              </a:rPr>
              <a:t>謝謝</a:t>
            </a:r>
            <a:r>
              <a:rPr lang="zh-TW" altLang="en-US" b="1" dirty="0" smtClean="0">
                <a:solidFill>
                  <a:srgbClr val="FF0000"/>
                </a:solidFill>
              </a:rPr>
              <a:t>各位</a:t>
            </a:r>
            <a:endParaRPr lang="zh-TW" altLang="en-US" b="1" dirty="0">
              <a:solidFill>
                <a:srgbClr val="FF0000"/>
              </a:solidFill>
            </a:endParaRPr>
          </a:p>
        </p:txBody>
      </p:sp>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47</a:t>
            </a:fld>
            <a:endParaRPr lang="zh-TW" altLang="en-US" dirty="0"/>
          </a:p>
        </p:txBody>
      </p:sp>
    </p:spTree>
    <p:extLst>
      <p:ext uri="{BB962C8B-B14F-4D97-AF65-F5344CB8AC3E}">
        <p14:creationId xmlns:p14="http://schemas.microsoft.com/office/powerpoint/2010/main" val="1440653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42910" y="500042"/>
            <a:ext cx="7772400" cy="1470025"/>
          </a:xfrm>
        </p:spPr>
        <p:txBody>
          <a:bodyPr>
            <a:normAutofit/>
          </a:bodyPr>
          <a:lstStyle/>
          <a:p>
            <a:r>
              <a:rPr lang="zh-TW" altLang="en-US" b="1" dirty="0" smtClean="0">
                <a:solidFill>
                  <a:srgbClr val="FF0000"/>
                </a:solidFill>
              </a:rPr>
              <a:t>測試環境</a:t>
            </a:r>
            <a:endParaRPr lang="zh-TW" altLang="en-US" b="1" dirty="0">
              <a:solidFill>
                <a:srgbClr val="FF0000"/>
              </a:solidFill>
            </a:endParaRPr>
          </a:p>
        </p:txBody>
      </p:sp>
      <p:sp>
        <p:nvSpPr>
          <p:cNvPr id="3" name="副標題 2"/>
          <p:cNvSpPr>
            <a:spLocks noGrp="1"/>
          </p:cNvSpPr>
          <p:nvPr>
            <p:ph type="subTitle" idx="1"/>
          </p:nvPr>
        </p:nvSpPr>
        <p:spPr>
          <a:xfrm>
            <a:off x="432048" y="1988840"/>
            <a:ext cx="8676456" cy="1800200"/>
          </a:xfrm>
        </p:spPr>
        <p:txBody>
          <a:bodyPr>
            <a:noAutofit/>
          </a:bodyPr>
          <a:lstStyle/>
          <a:p>
            <a:pPr algn="l"/>
            <a:r>
              <a:rPr lang="en-US" altLang="zh-TW" sz="2400" b="1" dirty="0" smtClean="0">
                <a:solidFill>
                  <a:schemeClr val="tx1"/>
                </a:solidFill>
              </a:rPr>
              <a:t>•</a:t>
            </a:r>
            <a:r>
              <a:rPr lang="zh-TW" altLang="en-US" sz="2400" b="1" dirty="0" smtClean="0">
                <a:solidFill>
                  <a:schemeClr val="tx1"/>
                </a:solidFill>
              </a:rPr>
              <a:t>作業系統</a:t>
            </a:r>
            <a:r>
              <a:rPr lang="zh-TW" altLang="en-US" sz="2400" b="1" dirty="0" smtClean="0">
                <a:solidFill>
                  <a:schemeClr val="tx1"/>
                </a:solidFill>
              </a:rPr>
              <a:t>：</a:t>
            </a:r>
            <a:r>
              <a:rPr lang="en-US" altLang="zh-TW" sz="2400" b="1" dirty="0" smtClean="0">
                <a:solidFill>
                  <a:schemeClr val="tx1"/>
                </a:solidFill>
              </a:rPr>
              <a:t/>
            </a:r>
            <a:br>
              <a:rPr lang="en-US" altLang="zh-TW" sz="2400" b="1" dirty="0" smtClean="0">
                <a:solidFill>
                  <a:schemeClr val="tx1"/>
                </a:solidFill>
              </a:rPr>
            </a:br>
            <a:r>
              <a:rPr lang="en-US" altLang="zh-TW" sz="2400" b="1" dirty="0">
                <a:solidFill>
                  <a:schemeClr val="tx1"/>
                </a:solidFill>
              </a:rPr>
              <a:t>	 Windows 7 64 bit </a:t>
            </a:r>
            <a:r>
              <a:rPr lang="zh-TW" altLang="en-US" sz="2400" b="1" dirty="0" smtClean="0">
                <a:solidFill>
                  <a:schemeClr val="tx1"/>
                </a:solidFill>
              </a:rPr>
              <a:t>、</a:t>
            </a:r>
            <a:r>
              <a:rPr lang="en-US" sz="2400" b="1" dirty="0" smtClean="0">
                <a:solidFill>
                  <a:schemeClr val="tx1"/>
                </a:solidFill>
              </a:rPr>
              <a:t>Android 6.0</a:t>
            </a:r>
          </a:p>
          <a:p>
            <a:pPr algn="l"/>
            <a:r>
              <a:rPr lang="en-US" altLang="zh-TW" sz="2400" b="1" dirty="0" smtClean="0">
                <a:solidFill>
                  <a:schemeClr val="tx1"/>
                </a:solidFill>
              </a:rPr>
              <a:t>•</a:t>
            </a:r>
            <a:r>
              <a:rPr lang="zh-TW" altLang="en-US" sz="2400" b="1" dirty="0" smtClean="0">
                <a:solidFill>
                  <a:schemeClr val="tx1"/>
                </a:solidFill>
              </a:rPr>
              <a:t>開發設備：</a:t>
            </a:r>
            <a:r>
              <a:rPr lang="en-US" altLang="zh-TW" sz="2400" b="1" dirty="0" smtClean="0">
                <a:solidFill>
                  <a:schemeClr val="tx1"/>
                </a:solidFill>
              </a:rPr>
              <a:t/>
            </a:r>
            <a:br>
              <a:rPr lang="en-US" altLang="zh-TW" sz="2400" b="1" dirty="0" smtClean="0">
                <a:solidFill>
                  <a:schemeClr val="tx1"/>
                </a:solidFill>
              </a:rPr>
            </a:br>
            <a:r>
              <a:rPr lang="en-US" altLang="zh-TW" sz="2400" b="1" dirty="0" smtClean="0">
                <a:solidFill>
                  <a:schemeClr val="tx1"/>
                </a:solidFill>
              </a:rPr>
              <a:t>	CPU Intel(R) i5-4670</a:t>
            </a:r>
            <a:r>
              <a:rPr lang="zh-TW" altLang="en-US" sz="2400" b="1" dirty="0" smtClean="0">
                <a:solidFill>
                  <a:schemeClr val="tx1"/>
                </a:solidFill>
              </a:rPr>
              <a:t>、記憶體 </a:t>
            </a:r>
            <a:r>
              <a:rPr lang="en-US" altLang="zh-TW" sz="2400" b="1" dirty="0" smtClean="0">
                <a:solidFill>
                  <a:schemeClr val="tx1"/>
                </a:solidFill>
              </a:rPr>
              <a:t>32.0GB RAM</a:t>
            </a:r>
            <a:r>
              <a:rPr lang="zh-TW" altLang="en-US" sz="2400" b="1" dirty="0" smtClean="0">
                <a:solidFill>
                  <a:schemeClr val="tx1"/>
                </a:solidFill>
              </a:rPr>
              <a:t>、</a:t>
            </a:r>
            <a:r>
              <a:rPr lang="en-US" altLang="zh-TW" sz="2400" b="1" dirty="0" smtClean="0">
                <a:solidFill>
                  <a:schemeClr val="tx1"/>
                </a:solidFill>
              </a:rPr>
              <a:t/>
            </a:r>
            <a:br>
              <a:rPr lang="en-US" altLang="zh-TW" sz="2400" b="1" dirty="0" smtClean="0">
                <a:solidFill>
                  <a:schemeClr val="tx1"/>
                </a:solidFill>
              </a:rPr>
            </a:br>
            <a:r>
              <a:rPr lang="en-US" altLang="zh-TW" sz="2400" b="1" dirty="0" smtClean="0">
                <a:solidFill>
                  <a:schemeClr val="tx1"/>
                </a:solidFill>
              </a:rPr>
              <a:t>	</a:t>
            </a:r>
            <a:r>
              <a:rPr lang="zh-TW" altLang="en-US" sz="2400" b="1" dirty="0" smtClean="0">
                <a:solidFill>
                  <a:schemeClr val="tx1"/>
                </a:solidFill>
              </a:rPr>
              <a:t>顯示卡 </a:t>
            </a:r>
            <a:r>
              <a:rPr lang="en-US" altLang="zh-TW" sz="2400" b="1" dirty="0" smtClean="0">
                <a:solidFill>
                  <a:schemeClr val="tx1"/>
                </a:solidFill>
              </a:rPr>
              <a:t>NVIDIA GeForce GT710</a:t>
            </a:r>
            <a:endParaRPr lang="en-US" altLang="zh-TW" sz="2400" b="1" dirty="0">
              <a:solidFill>
                <a:schemeClr val="tx1"/>
              </a:solidFill>
            </a:endParaRPr>
          </a:p>
          <a:p>
            <a:pPr algn="l"/>
            <a:r>
              <a:rPr lang="en-US" altLang="zh-TW" sz="2400" b="1" dirty="0" smtClean="0">
                <a:solidFill>
                  <a:schemeClr val="tx1"/>
                </a:solidFill>
              </a:rPr>
              <a:t>•</a:t>
            </a:r>
            <a:r>
              <a:rPr lang="zh-TW" altLang="en-US" sz="2400" b="1" dirty="0" smtClean="0">
                <a:solidFill>
                  <a:schemeClr val="tx1"/>
                </a:solidFill>
              </a:rPr>
              <a:t>驗收裝置</a:t>
            </a:r>
            <a:r>
              <a:rPr lang="zh-TW" altLang="en-US" sz="2400" b="1" dirty="0" smtClean="0">
                <a:solidFill>
                  <a:schemeClr val="tx1"/>
                </a:solidFill>
              </a:rPr>
              <a:t>：</a:t>
            </a:r>
            <a:endParaRPr lang="en-US" altLang="zh-TW" sz="2400" b="1" dirty="0" smtClean="0">
              <a:solidFill>
                <a:schemeClr val="tx1"/>
              </a:solidFill>
            </a:endParaRPr>
          </a:p>
          <a:p>
            <a:pPr algn="l"/>
            <a:r>
              <a:rPr lang="en-US" sz="2400" b="1" dirty="0">
                <a:solidFill>
                  <a:schemeClr val="tx1"/>
                </a:solidFill>
              </a:rPr>
              <a:t>	</a:t>
            </a:r>
            <a:r>
              <a:rPr lang="en-US" sz="2400" b="1" dirty="0" smtClean="0">
                <a:solidFill>
                  <a:schemeClr val="tx1"/>
                </a:solidFill>
              </a:rPr>
              <a:t>Google Chrome</a:t>
            </a:r>
            <a:endParaRPr lang="zh-TW" altLang="en-US" sz="2400" dirty="0" smtClean="0">
              <a:solidFill>
                <a:schemeClr val="tx1"/>
              </a:solidFill>
            </a:endParaRPr>
          </a:p>
          <a:p>
            <a:pPr algn="l"/>
            <a:r>
              <a:rPr lang="en-US" altLang="zh-TW" sz="2400" b="1" dirty="0" smtClean="0">
                <a:solidFill>
                  <a:schemeClr val="tx1"/>
                </a:solidFill>
              </a:rPr>
              <a:t>•</a:t>
            </a:r>
            <a:r>
              <a:rPr lang="zh-TW" altLang="en-US" sz="2400" b="1" dirty="0" smtClean="0">
                <a:solidFill>
                  <a:schemeClr val="tx1"/>
                </a:solidFill>
              </a:rPr>
              <a:t>開發環境</a:t>
            </a:r>
            <a:r>
              <a:rPr lang="zh-TW" altLang="en-US" sz="2400" b="1" dirty="0" smtClean="0">
                <a:solidFill>
                  <a:schemeClr val="tx1"/>
                </a:solidFill>
              </a:rPr>
              <a:t>：</a:t>
            </a:r>
            <a:endParaRPr lang="en-US" altLang="zh-TW" sz="2400" b="1" dirty="0" smtClean="0">
              <a:solidFill>
                <a:schemeClr val="tx1"/>
              </a:solidFill>
            </a:endParaRPr>
          </a:p>
          <a:p>
            <a:pPr algn="l"/>
            <a:r>
              <a:rPr lang="en-US" sz="2400" b="1" dirty="0">
                <a:solidFill>
                  <a:schemeClr val="tx1"/>
                </a:solidFill>
              </a:rPr>
              <a:t>	</a:t>
            </a:r>
            <a:r>
              <a:rPr lang="en-US" sz="2400" b="1" dirty="0" smtClean="0">
                <a:solidFill>
                  <a:schemeClr val="tx1"/>
                </a:solidFill>
              </a:rPr>
              <a:t>Java JDK 8.202</a:t>
            </a:r>
            <a:r>
              <a:rPr lang="zh-TW" altLang="en-US" sz="2400" b="1" dirty="0" smtClean="0">
                <a:solidFill>
                  <a:schemeClr val="tx1"/>
                </a:solidFill>
              </a:rPr>
              <a:t>、</a:t>
            </a:r>
            <a:r>
              <a:rPr lang="en-US" sz="2400" b="1" dirty="0" smtClean="0">
                <a:solidFill>
                  <a:schemeClr val="tx1"/>
                </a:solidFill>
              </a:rPr>
              <a:t>Android Studio 3.2.1</a:t>
            </a:r>
            <a:r>
              <a:rPr lang="zh-TW" altLang="en-US" sz="2400" b="1" dirty="0" smtClean="0">
                <a:solidFill>
                  <a:schemeClr val="tx1"/>
                </a:solidFill>
              </a:rPr>
              <a:t>、</a:t>
            </a:r>
            <a:r>
              <a:rPr lang="en-US" altLang="zh-TW" sz="2400" b="1" dirty="0" smtClean="0">
                <a:solidFill>
                  <a:schemeClr val="tx1"/>
                </a:solidFill>
              </a:rPr>
              <a:t>My</a:t>
            </a:r>
            <a:r>
              <a:rPr lang="en-US" sz="2400" b="1" dirty="0" smtClean="0">
                <a:solidFill>
                  <a:schemeClr val="tx1"/>
                </a:solidFill>
              </a:rPr>
              <a:t>SQL</a:t>
            </a:r>
            <a:endParaRPr lang="zh-TW" altLang="en-US" sz="2400" dirty="0" smtClean="0">
              <a:solidFill>
                <a:schemeClr val="tx1"/>
              </a:solidFill>
            </a:endParaRPr>
          </a:p>
          <a:p>
            <a:pPr lvl="0" algn="l"/>
            <a:endParaRPr lang="zh-TW" altLang="en-US" sz="2000" b="1" dirty="0" smtClean="0">
              <a:solidFill>
                <a:schemeClr val="tx1"/>
              </a:solidFill>
            </a:endParaRPr>
          </a:p>
          <a:p>
            <a:pPr algn="l"/>
            <a:endParaRPr lang="zh-TW" altLang="en-US" sz="2000" b="1" dirty="0" smtClean="0">
              <a:solidFill>
                <a:schemeClr val="tx1"/>
              </a:solidFill>
            </a:endParaRPr>
          </a:p>
          <a:p>
            <a:pPr lvl="0" algn="l"/>
            <a:endParaRPr lang="zh-TW" altLang="en-US" sz="2000" b="1" dirty="0" smtClean="0">
              <a:solidFill>
                <a:schemeClr val="tx1"/>
              </a:solidFill>
            </a:endParaRPr>
          </a:p>
        </p:txBody>
      </p:sp>
      <p:sp>
        <p:nvSpPr>
          <p:cNvPr id="5" name="投影片編號版面配置區 4"/>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5</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42910" y="500042"/>
            <a:ext cx="7772400" cy="1470025"/>
          </a:xfrm>
        </p:spPr>
        <p:txBody>
          <a:bodyPr>
            <a:normAutofit/>
          </a:bodyPr>
          <a:lstStyle/>
          <a:p>
            <a:r>
              <a:rPr lang="zh-TW" altLang="en-US" b="1" dirty="0" smtClean="0">
                <a:solidFill>
                  <a:srgbClr val="FF0000"/>
                </a:solidFill>
              </a:rPr>
              <a:t>張老大快炒後台主頁面</a:t>
            </a:r>
            <a:endParaRPr lang="zh-TW" altLang="en-US" b="1" dirty="0">
              <a:solidFill>
                <a:srgbClr val="FF0000"/>
              </a:solidFill>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78" y="2852936"/>
            <a:ext cx="7989643" cy="3366287"/>
          </a:xfrm>
          <a:prstGeom prst="rect">
            <a:avLst/>
          </a:prstGeom>
          <a:ln>
            <a:solidFill>
              <a:srgbClr val="00B0F0"/>
            </a:solidFill>
          </a:ln>
        </p:spPr>
      </p:pic>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6</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14348" y="500042"/>
            <a:ext cx="7772400" cy="1470025"/>
          </a:xfrm>
        </p:spPr>
        <p:txBody>
          <a:bodyPr>
            <a:normAutofit/>
          </a:bodyPr>
          <a:lstStyle/>
          <a:p>
            <a:r>
              <a:rPr lang="zh-TW" altLang="en-US" b="1" dirty="0" smtClean="0">
                <a:solidFill>
                  <a:srgbClr val="FF0000"/>
                </a:solidFill>
              </a:rPr>
              <a:t>抽牌候位功能</a:t>
            </a:r>
            <a:endParaRPr lang="zh-TW" altLang="en-US" b="1" dirty="0">
              <a:solidFill>
                <a:srgbClr val="FF0000"/>
              </a:solidFill>
            </a:endParaRPr>
          </a:p>
        </p:txBody>
      </p:sp>
      <p:pic>
        <p:nvPicPr>
          <p:cNvPr id="6" name="圖片 5" descr="未結帳清單畫面.JPG"/>
          <p:cNvPicPr>
            <a:picLocks noChangeAspect="1"/>
          </p:cNvPicPr>
          <p:nvPr/>
        </p:nvPicPr>
        <p:blipFill>
          <a:blip r:embed="rId3"/>
          <a:stretch>
            <a:fillRect/>
          </a:stretch>
        </p:blipFill>
        <p:spPr>
          <a:xfrm>
            <a:off x="428596" y="2357430"/>
            <a:ext cx="3524668" cy="3500462"/>
          </a:xfrm>
          <a:prstGeom prst="rect">
            <a:avLst/>
          </a:prstGeom>
          <a:ln>
            <a:solidFill>
              <a:srgbClr val="00B0F0"/>
            </a:solidFill>
          </a:ln>
        </p:spPr>
      </p:pic>
      <p:sp>
        <p:nvSpPr>
          <p:cNvPr id="7" name="文字方塊 6"/>
          <p:cNvSpPr txBox="1"/>
          <p:nvPr/>
        </p:nvSpPr>
        <p:spPr>
          <a:xfrm>
            <a:off x="1142976" y="5733256"/>
            <a:ext cx="1980029" cy="307777"/>
          </a:xfrm>
          <a:prstGeom prst="rect">
            <a:avLst/>
          </a:prstGeom>
          <a:solidFill>
            <a:schemeClr val="bg1"/>
          </a:solidFill>
        </p:spPr>
        <p:txBody>
          <a:bodyPr wrap="none" rtlCol="0">
            <a:spAutoFit/>
          </a:bodyPr>
          <a:lstStyle/>
          <a:p>
            <a:r>
              <a:rPr lang="zh-TW" altLang="en-US" sz="1400" b="1" dirty="0" smtClean="0">
                <a:solidFill>
                  <a:srgbClr val="0070C0"/>
                </a:solidFill>
                <a:latin typeface="微軟正黑體" panose="020B0604030504040204" pitchFamily="34" charset="-120"/>
                <a:ea typeface="微軟正黑體" panose="020B0604030504040204" pitchFamily="34" charset="-120"/>
              </a:rPr>
              <a:t>選擇好後點擊號碼圖形</a:t>
            </a:r>
          </a:p>
        </p:txBody>
      </p:sp>
      <p:pic>
        <p:nvPicPr>
          <p:cNvPr id="11" name="圖片 10" descr="號碼單1.jpg"/>
          <p:cNvPicPr>
            <a:picLocks noChangeAspect="1"/>
          </p:cNvPicPr>
          <p:nvPr/>
        </p:nvPicPr>
        <p:blipFill>
          <a:blip r:embed="rId4"/>
          <a:stretch>
            <a:fillRect/>
          </a:stretch>
        </p:blipFill>
        <p:spPr>
          <a:xfrm>
            <a:off x="5429256" y="2428868"/>
            <a:ext cx="2571768" cy="3569846"/>
          </a:xfrm>
          <a:prstGeom prst="rect">
            <a:avLst/>
          </a:prstGeom>
        </p:spPr>
      </p:pic>
      <p:sp>
        <p:nvSpPr>
          <p:cNvPr id="12" name="向右箭號 11"/>
          <p:cNvSpPr/>
          <p:nvPr/>
        </p:nvSpPr>
        <p:spPr>
          <a:xfrm>
            <a:off x="4286248" y="3857628"/>
            <a:ext cx="92869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7</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14348" y="500042"/>
            <a:ext cx="7772400" cy="1470025"/>
          </a:xfrm>
        </p:spPr>
        <p:txBody>
          <a:bodyPr>
            <a:normAutofit/>
          </a:bodyPr>
          <a:lstStyle/>
          <a:p>
            <a:r>
              <a:rPr lang="zh-TW" altLang="en-US" b="1" dirty="0" smtClean="0">
                <a:solidFill>
                  <a:srgbClr val="FF0000"/>
                </a:solidFill>
              </a:rPr>
              <a:t>叫號入場功能</a:t>
            </a:r>
            <a:endParaRPr lang="zh-TW" altLang="en-US" b="1" dirty="0">
              <a:solidFill>
                <a:srgbClr val="FF0000"/>
              </a:solidFill>
            </a:endParaRPr>
          </a:p>
        </p:txBody>
      </p:sp>
      <p:pic>
        <p:nvPicPr>
          <p:cNvPr id="6" name="圖片 5" descr="未結帳清單畫面.JPG"/>
          <p:cNvPicPr>
            <a:picLocks noChangeAspect="1"/>
          </p:cNvPicPr>
          <p:nvPr/>
        </p:nvPicPr>
        <p:blipFill>
          <a:blip r:embed="rId3"/>
          <a:stretch>
            <a:fillRect/>
          </a:stretch>
        </p:blipFill>
        <p:spPr>
          <a:xfrm>
            <a:off x="4429124" y="2571744"/>
            <a:ext cx="3524668" cy="3068972"/>
          </a:xfrm>
          <a:prstGeom prst="rect">
            <a:avLst/>
          </a:prstGeom>
          <a:ln>
            <a:solidFill>
              <a:srgbClr val="00B0F0"/>
            </a:solidFill>
          </a:ln>
        </p:spPr>
      </p:pic>
      <p:sp>
        <p:nvSpPr>
          <p:cNvPr id="7" name="文字方塊 6"/>
          <p:cNvSpPr txBox="1"/>
          <p:nvPr/>
        </p:nvSpPr>
        <p:spPr>
          <a:xfrm>
            <a:off x="4786314" y="5786454"/>
            <a:ext cx="3236784" cy="307777"/>
          </a:xfrm>
          <a:prstGeom prst="rect">
            <a:avLst/>
          </a:prstGeom>
          <a:noFill/>
        </p:spPr>
        <p:txBody>
          <a:bodyPr wrap="none" rtlCol="0">
            <a:spAutoFit/>
          </a:bodyPr>
          <a:lstStyle/>
          <a:p>
            <a:r>
              <a:rPr lang="zh-TW" altLang="en-US" sz="1400" b="1" dirty="0" smtClean="0">
                <a:solidFill>
                  <a:srgbClr val="0070C0"/>
                </a:solidFill>
                <a:latin typeface="微軟正黑體" panose="020B0604030504040204" pitchFamily="34" charset="-120"/>
                <a:ea typeface="微軟正黑體" panose="020B0604030504040204" pitchFamily="34" charset="-120"/>
              </a:rPr>
              <a:t>叫到的號碼會點擊入場刪除上面的記錄</a:t>
            </a:r>
          </a:p>
        </p:txBody>
      </p:sp>
      <p:pic>
        <p:nvPicPr>
          <p:cNvPr id="8" name="圖片 7" descr="號碼單1.jpg"/>
          <p:cNvPicPr>
            <a:picLocks noChangeAspect="1"/>
          </p:cNvPicPr>
          <p:nvPr/>
        </p:nvPicPr>
        <p:blipFill>
          <a:blip r:embed="rId4"/>
          <a:stretch>
            <a:fillRect/>
          </a:stretch>
        </p:blipFill>
        <p:spPr>
          <a:xfrm>
            <a:off x="500034" y="2428868"/>
            <a:ext cx="2571768" cy="3569846"/>
          </a:xfrm>
          <a:prstGeom prst="rect">
            <a:avLst/>
          </a:prstGeom>
        </p:spPr>
      </p:pic>
      <p:sp>
        <p:nvSpPr>
          <p:cNvPr id="9" name="向右箭號 8"/>
          <p:cNvSpPr/>
          <p:nvPr/>
        </p:nvSpPr>
        <p:spPr>
          <a:xfrm>
            <a:off x="3214678" y="3786190"/>
            <a:ext cx="1143008"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a:xfrm>
            <a:off x="6830888" y="6356350"/>
            <a:ext cx="2133600" cy="365125"/>
          </a:xfrm>
        </p:spPr>
        <p:txBody>
          <a:bodyPr/>
          <a:lstStyle/>
          <a:p>
            <a:fld id="{47414B34-03E7-4405-B4CD-7548009AD304}" type="slidenum">
              <a:rPr lang="zh-TW" altLang="en-US" smtClean="0"/>
              <a:pPr/>
              <a:t>8</a:t>
            </a:fld>
            <a:endParaRPr lang="zh-TW" altLang="en-US" dirty="0"/>
          </a:p>
        </p:txBody>
      </p:sp>
    </p:spTree>
    <p:extLst>
      <p:ext uri="{BB962C8B-B14F-4D97-AF65-F5344CB8AC3E}">
        <p14:creationId xmlns:p14="http://schemas.microsoft.com/office/powerpoint/2010/main" val="3016543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404664"/>
            <a:ext cx="8229600" cy="1143000"/>
          </a:xfrm>
        </p:spPr>
        <p:txBody>
          <a:bodyPr vert="horz" lIns="91440" tIns="45720" rIns="91440" bIns="45720" rtlCol="0" anchor="ctr">
            <a:normAutofit/>
          </a:bodyPr>
          <a:lstStyle/>
          <a:p>
            <a:r>
              <a:rPr lang="zh-TW" altLang="zh-TW" b="1" dirty="0">
                <a:solidFill>
                  <a:srgbClr val="FF0000"/>
                </a:solidFill>
              </a:rPr>
              <a:t>前場</a:t>
            </a:r>
            <a:r>
              <a:rPr lang="en-US" altLang="zh-TW" b="1" dirty="0">
                <a:solidFill>
                  <a:srgbClr val="FF0000"/>
                </a:solidFill>
              </a:rPr>
              <a:t>(</a:t>
            </a:r>
            <a:r>
              <a:rPr lang="zh-TW" altLang="zh-TW" b="1" dirty="0">
                <a:solidFill>
                  <a:srgbClr val="FF0000"/>
                </a:solidFill>
              </a:rPr>
              <a:t>用餐區</a:t>
            </a:r>
            <a:r>
              <a:rPr lang="en-US" altLang="zh-TW" b="1" dirty="0">
                <a:solidFill>
                  <a:srgbClr val="FF0000"/>
                </a:solidFill>
              </a:rPr>
              <a:t>)</a:t>
            </a:r>
            <a:r>
              <a:rPr lang="zh-TW" altLang="zh-TW" b="1" dirty="0">
                <a:solidFill>
                  <a:srgbClr val="FF0000"/>
                </a:solidFill>
              </a:rPr>
              <a:t>點菜用餐</a:t>
            </a:r>
            <a:endParaRPr lang="zh-TW" altLang="en-US" b="1" dirty="0">
              <a:solidFill>
                <a:srgbClr val="FF0000"/>
              </a:solidFill>
            </a:endParaRPr>
          </a:p>
        </p:txBody>
      </p:sp>
      <p:sp>
        <p:nvSpPr>
          <p:cNvPr id="3" name="內容版面配置區 2"/>
          <p:cNvSpPr>
            <a:spLocks noGrp="1"/>
          </p:cNvSpPr>
          <p:nvPr>
            <p:ph idx="1"/>
          </p:nvPr>
        </p:nvSpPr>
        <p:spPr/>
        <p:txBody>
          <a:bodyPr>
            <a:normAutofit fontScale="92500" lnSpcReduction="10000"/>
          </a:bodyPr>
          <a:lstStyle/>
          <a:p>
            <a:pPr lvl="0"/>
            <a:r>
              <a:rPr lang="zh-TW" altLang="zh-TW" dirty="0" smtClean="0"/>
              <a:t>網頁</a:t>
            </a:r>
            <a:r>
              <a:rPr lang="zh-TW" altLang="zh-TW" dirty="0"/>
              <a:t>版面設計要符合手機易視畫面。</a:t>
            </a:r>
          </a:p>
          <a:p>
            <a:pPr lvl="0"/>
            <a:r>
              <a:rPr lang="zh-TW" altLang="zh-TW" dirty="0"/>
              <a:t>訂單資料表正規化，應採用主檔</a:t>
            </a:r>
            <a:r>
              <a:rPr lang="en-US" altLang="zh-TW" dirty="0"/>
              <a:t>(Master)</a:t>
            </a:r>
            <a:r>
              <a:rPr lang="zh-TW" altLang="zh-TW" dirty="0"/>
              <a:t>及明細檔</a:t>
            </a:r>
            <a:r>
              <a:rPr lang="en-US" altLang="zh-TW" dirty="0"/>
              <a:t>(Detail)</a:t>
            </a:r>
            <a:r>
              <a:rPr lang="zh-TW" altLang="zh-TW" dirty="0"/>
              <a:t>設計。</a:t>
            </a:r>
          </a:p>
          <a:p>
            <a:pPr lvl="0"/>
            <a:r>
              <a:rPr lang="zh-TW" altLang="zh-TW" dirty="0"/>
              <a:t>可提供『加點』或其他修改訂單功能。</a:t>
            </a:r>
          </a:p>
          <a:p>
            <a:pPr lvl="0"/>
            <a:r>
              <a:rPr lang="zh-TW" altLang="zh-TW" dirty="0"/>
              <a:t>應注意已上菜的同餐點加點數量控制，避免錯誤發生。</a:t>
            </a:r>
          </a:p>
          <a:p>
            <a:pPr lvl="0"/>
            <a:r>
              <a:rPr lang="zh-TW" altLang="zh-TW" dirty="0"/>
              <a:t>未上菜的餐點，可提供修改或刪除功能。</a:t>
            </a:r>
          </a:p>
          <a:p>
            <a:pPr lvl="0"/>
            <a:r>
              <a:rPr lang="zh-TW" altLang="zh-TW" dirty="0"/>
              <a:t>可提供各桌點餐明細查詢，並列出已</a:t>
            </a:r>
            <a:r>
              <a:rPr lang="en-US" altLang="zh-TW" dirty="0"/>
              <a:t>/</a:t>
            </a:r>
            <a:r>
              <a:rPr lang="zh-TW" altLang="zh-TW" dirty="0"/>
              <a:t>未上菜狀況。</a:t>
            </a:r>
          </a:p>
          <a:p>
            <a:endParaRPr lang="zh-TW" altLang="en-US" dirty="0"/>
          </a:p>
        </p:txBody>
      </p:sp>
      <p:sp>
        <p:nvSpPr>
          <p:cNvPr id="4" name="投影片編號版面配置區 3"/>
          <p:cNvSpPr>
            <a:spLocks noGrp="1"/>
          </p:cNvSpPr>
          <p:nvPr>
            <p:ph type="sldNum" sz="quarter" idx="12"/>
          </p:nvPr>
        </p:nvSpPr>
        <p:spPr/>
        <p:txBody>
          <a:bodyPr/>
          <a:lstStyle/>
          <a:p>
            <a:fld id="{47414B34-03E7-4405-B4CD-7548009AD304}" type="slidenum">
              <a:rPr lang="zh-TW" altLang="en-US" smtClean="0"/>
              <a:pPr/>
              <a:t>9</a:t>
            </a:fld>
            <a:endParaRPr lang="zh-TW" altLang="en-US"/>
          </a:p>
        </p:txBody>
      </p:sp>
    </p:spTree>
    <p:extLst>
      <p:ext uri="{BB962C8B-B14F-4D97-AF65-F5344CB8AC3E}">
        <p14:creationId xmlns:p14="http://schemas.microsoft.com/office/powerpoint/2010/main" val="6304909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1389</TotalTime>
  <Words>1648</Words>
  <Application>Microsoft Office PowerPoint</Application>
  <PresentationFormat>如螢幕大小 (4:3)</PresentationFormat>
  <Paragraphs>285</Paragraphs>
  <Slides>47</Slides>
  <Notes>33</Notes>
  <HiddenSlides>0</HiddenSlides>
  <MMClips>0</MMClips>
  <ScaleCrop>false</ScaleCrop>
  <HeadingPairs>
    <vt:vector size="4" baseType="variant">
      <vt:variant>
        <vt:lpstr>佈景主題</vt:lpstr>
      </vt:variant>
      <vt:variant>
        <vt:i4>1</vt:i4>
      </vt:variant>
      <vt:variant>
        <vt:lpstr>投影片標題</vt:lpstr>
      </vt:variant>
      <vt:variant>
        <vt:i4>47</vt:i4>
      </vt:variant>
    </vt:vector>
  </HeadingPairs>
  <TitlesOfParts>
    <vt:vector size="48" baseType="lpstr">
      <vt:lpstr>Office 佈景主題</vt:lpstr>
      <vt:lpstr>PowerPoint 簡報</vt:lpstr>
      <vt:lpstr>目錄</vt:lpstr>
      <vt:lpstr>專題動機</vt:lpstr>
      <vt:lpstr>使用場景</vt:lpstr>
      <vt:lpstr>測試環境</vt:lpstr>
      <vt:lpstr>張老大快炒後台主頁面</vt:lpstr>
      <vt:lpstr>抽牌候位功能</vt:lpstr>
      <vt:lpstr>叫號入場功能</vt:lpstr>
      <vt:lpstr>前場(用餐區)點菜用餐</vt:lpstr>
      <vt:lpstr>點餐功能</vt:lpstr>
      <vt:lpstr>主菜單頁面</vt:lpstr>
      <vt:lpstr>訂單確認及列印明細</vt:lpstr>
      <vt:lpstr>訂單查詢功能</vt:lpstr>
      <vt:lpstr>後場(烹調區)看板備餐</vt:lpstr>
      <vt:lpstr>廚房功能</vt:lpstr>
      <vt:lpstr>製作菜單頁面</vt:lpstr>
      <vt:lpstr>菜品完成動作</vt:lpstr>
      <vt:lpstr>訂單查詢功能</vt:lpstr>
      <vt:lpstr>出場(櫃台)餐費支付</vt:lpstr>
      <vt:lpstr>結帳功能</vt:lpstr>
      <vt:lpstr>結帳後台</vt:lpstr>
      <vt:lpstr>清單修改</vt:lpstr>
      <vt:lpstr>清單修改</vt:lpstr>
      <vt:lpstr>清單取消</vt:lpstr>
      <vt:lpstr>清單結帳</vt:lpstr>
      <vt:lpstr>庫存量後台功能</vt:lpstr>
      <vt:lpstr>庫存後台</vt:lpstr>
      <vt:lpstr>進貨的新增功能</vt:lpstr>
      <vt:lpstr>進貨的修改功能</vt:lpstr>
      <vt:lpstr>盤點功能</vt:lpstr>
      <vt:lpstr>餐點秏材頁面</vt:lpstr>
      <vt:lpstr>餐點秏材新增功能</vt:lpstr>
      <vt:lpstr>餐點秏材修改功能</vt:lpstr>
      <vt:lpstr>餐點秏材刪除功能</vt:lpstr>
      <vt:lpstr>食材設定頁面</vt:lpstr>
      <vt:lpstr>食材新增功能</vt:lpstr>
      <vt:lpstr>食材修改功能</vt:lpstr>
      <vt:lpstr>供應商設定頁面</vt:lpstr>
      <vt:lpstr>供應商新增功能</vt:lpstr>
      <vt:lpstr>供應商的修改功能</vt:lpstr>
      <vt:lpstr>日結處理功能</vt:lpstr>
      <vt:lpstr>資料庫架構圖</vt:lpstr>
      <vt:lpstr>資料庫功能</vt:lpstr>
      <vt:lpstr>資料庫功能</vt:lpstr>
      <vt:lpstr>資料庫功能</vt:lpstr>
      <vt:lpstr>未來展望</vt:lpstr>
      <vt:lpstr>謝謝各位</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APP功能介紹</dc:title>
  <dc:creator>GJUN</dc:creator>
  <cp:lastModifiedBy>GJUN</cp:lastModifiedBy>
  <cp:revision>117</cp:revision>
  <dcterms:created xsi:type="dcterms:W3CDTF">2019-01-18T08:16:22Z</dcterms:created>
  <dcterms:modified xsi:type="dcterms:W3CDTF">2019-01-23T09:41:06Z</dcterms:modified>
</cp:coreProperties>
</file>